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80" r:id="rId5"/>
    <p:sldId id="278" r:id="rId6"/>
    <p:sldId id="262" r:id="rId7"/>
    <p:sldId id="260" r:id="rId8"/>
    <p:sldId id="261" r:id="rId9"/>
    <p:sldId id="267" r:id="rId10"/>
    <p:sldId id="301" r:id="rId11"/>
    <p:sldId id="273" r:id="rId12"/>
    <p:sldId id="286" r:id="rId13"/>
    <p:sldId id="279" r:id="rId14"/>
    <p:sldId id="290" r:id="rId15"/>
    <p:sldId id="284" r:id="rId16"/>
    <p:sldId id="292" r:id="rId17"/>
    <p:sldId id="295" r:id="rId18"/>
    <p:sldId id="285" r:id="rId19"/>
    <p:sldId id="298" r:id="rId20"/>
    <p:sldId id="275" r:id="rId21"/>
    <p:sldId id="264" r:id="rId22"/>
    <p:sldId id="288" r:id="rId23"/>
    <p:sldId id="289" r:id="rId24"/>
    <p:sldId id="293" r:id="rId25"/>
    <p:sldId id="297" r:id="rId26"/>
    <p:sldId id="281" r:id="rId27"/>
    <p:sldId id="277"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05/09/2021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FE78A01-BFE7-45A0-BFDC-DA2039AC478E}" type="slidenum">
              <a:rPr lang="it-IT" smtClean="0"/>
              <a:t>14</a:t>
            </a:fld>
            <a:endParaRPr lang="it-IT"/>
          </a:p>
        </p:txBody>
      </p:sp>
    </p:spTree>
    <p:extLst>
      <p:ext uri="{BB962C8B-B14F-4D97-AF65-F5344CB8AC3E}">
        <p14:creationId xmlns:p14="http://schemas.microsoft.com/office/powerpoint/2010/main" val="2667972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05/09/2021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05/09/2021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05/09/2021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05/09/2021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05/09/2021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05/09/2021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05/09/2021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05/09/2021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05/09/2021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05/09/2021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05/09/2021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05/09/2021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0.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1.png"/><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67.png"/><Relationship Id="rId7" Type="http://schemas.openxmlformats.org/officeDocument/2006/relationships/image" Target="../media/image680.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18.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2937480"/>
            <a:ext cx="7240539" cy="983039"/>
          </a:xfrm>
        </p:spPr>
        <p:txBody>
          <a:bodyPr>
            <a:noAutofit/>
          </a:bodyPr>
          <a:lstStyle/>
          <a:p>
            <a:r>
              <a:rPr lang="en-GB" sz="3200" b="1" i="0" u="none" strike="noStrike" baseline="0" dirty="0">
                <a:latin typeface="Times New Roman" panose="02020603050405020304" pitchFamily="18" charset="0"/>
                <a:cs typeface="Times New Roman" panose="02020603050405020304" pitchFamily="18" charset="0"/>
              </a:rPr>
              <a:t>Probabilistic forecasting of Italy’s COVID-19 data</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dirty="0">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2020/2021</a:t>
            </a:r>
            <a:endParaRPr kumimoji="0" lang="it-IT"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(first wave Italy)</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819509"/>
                <a:ext cx="5689600" cy="2423036"/>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The systematic bending of the curve due to confinement in the framework of SCIR model, does not guarantee that the epidemic is under control.</a:t>
                </a:r>
              </a:p>
              <a:p>
                <a:r>
                  <a:rPr lang="en-GB" sz="1400" noProof="1">
                    <a:latin typeface="Times New Roman" panose="02020603050405020304" pitchFamily="18" charset="0"/>
                    <a:cs typeface="Times New Roman" panose="02020603050405020304" pitchFamily="18" charset="0"/>
                  </a:rPr>
                  <a:t>To emphasize this conclusion, it is computed the posterior distribution of the time when the peak of the epidemic occurs. Analytically:</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r>
                  <a:rPr lang="en-US" sz="1400" noProof="1">
                    <a:latin typeface="Times New Roman" panose="02020603050405020304" pitchFamily="18" charset="0"/>
                    <a:cs typeface="Times New Roman" panose="02020603050405020304" pitchFamily="18" charset="0"/>
                  </a:rPr>
                  <a:t>.</a:t>
                </a: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the fit, confinement measures succeed at inhibiting the epidemic in 53% of cases, while in 47% of cases they fail at inhibiting its expansion and only slow it down.</a:t>
                </a:r>
              </a:p>
            </p:txBody>
          </p:sp>
        </mc:Choice>
        <mc:Fallback xmlns="">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819509"/>
                <a:ext cx="5689600" cy="2423036"/>
              </a:xfrm>
              <a:prstGeom prst="rect">
                <a:avLst/>
              </a:prstGeom>
              <a:blipFill>
                <a:blip r:embed="rId2"/>
                <a:stretch>
                  <a:fillRect l="-1929" t="-2519" r="-107" b="-3778"/>
                </a:stretch>
              </a:blipFill>
            </p:spPr>
            <p:txBody>
              <a:bodyPr/>
              <a:lstStyle/>
              <a:p>
                <a:r>
                  <a:rPr lang="en-GB">
                    <a:noFill/>
                  </a:rPr>
                  <a:t> </a:t>
                </a:r>
              </a:p>
            </p:txBody>
          </p:sp>
        </mc:Fallback>
      </mc:AlternateContent>
      <p:grpSp>
        <p:nvGrpSpPr>
          <p:cNvPr id="29" name="Gruppo 28">
            <a:extLst>
              <a:ext uri="{FF2B5EF4-FFF2-40B4-BE49-F238E27FC236}">
                <a16:creationId xmlns:a16="http://schemas.microsoft.com/office/drawing/2014/main" id="{0BA5969E-8560-48E1-98A0-5EF6D3BA04CF}"/>
              </a:ext>
            </a:extLst>
          </p:cNvPr>
          <p:cNvGrpSpPr/>
          <p:nvPr/>
        </p:nvGrpSpPr>
        <p:grpSpPr>
          <a:xfrm>
            <a:off x="-117600" y="594495"/>
            <a:ext cx="6213600" cy="3106800"/>
            <a:chOff x="-52498" y="3604459"/>
            <a:chExt cx="6213600" cy="3106800"/>
          </a:xfrm>
        </p:grpSpPr>
        <p:pic>
          <p:nvPicPr>
            <p:cNvPr id="34" name="Immagine 33" descr="Immagine che contiene testo, via&#10;&#10;Descrizione generata automaticamente">
              <a:extLst>
                <a:ext uri="{FF2B5EF4-FFF2-40B4-BE49-F238E27FC236}">
                  <a16:creationId xmlns:a16="http://schemas.microsoft.com/office/drawing/2014/main" id="{D4AF3DCE-8E21-4973-9242-881384428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8" y="3604459"/>
              <a:ext cx="6213600" cy="3106800"/>
            </a:xfrm>
            <a:prstGeom prst="rect">
              <a:avLst/>
            </a:prstGeom>
          </p:spPr>
        </p:pic>
        <p:grpSp>
          <p:nvGrpSpPr>
            <p:cNvPr id="30" name="Gruppo 29">
              <a:extLst>
                <a:ext uri="{FF2B5EF4-FFF2-40B4-BE49-F238E27FC236}">
                  <a16:creationId xmlns:a16="http://schemas.microsoft.com/office/drawing/2014/main" id="{B73F8A16-CD01-496B-BCAB-E656C0D259AA}"/>
                </a:ext>
              </a:extLst>
            </p:cNvPr>
            <p:cNvGrpSpPr/>
            <p:nvPr/>
          </p:nvGrpSpPr>
          <p:grpSpPr>
            <a:xfrm>
              <a:off x="1605796" y="4026342"/>
              <a:ext cx="2530948" cy="2039474"/>
              <a:chOff x="7636695" y="3946890"/>
              <a:chExt cx="2530948" cy="2039474"/>
            </a:xfrm>
          </p:grpSpPr>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EE1476F8-421B-419D-8C83-D845CFEB45E6}"/>
                      </a:ext>
                    </a:extLst>
                  </p:cNvPr>
                  <p:cNvSpPr txBox="1"/>
                  <p:nvPr/>
                </p:nvSpPr>
                <p:spPr>
                  <a:xfrm>
                    <a:off x="8015247" y="5429673"/>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35" name="CasellaDiTesto 34">
                    <a:extLst>
                      <a:ext uri="{FF2B5EF4-FFF2-40B4-BE49-F238E27FC236}">
                        <a16:creationId xmlns:a16="http://schemas.microsoft.com/office/drawing/2014/main" id="{EE1476F8-421B-419D-8C83-D845CFEB45E6}"/>
                      </a:ext>
                    </a:extLst>
                  </p:cNvPr>
                  <p:cNvSpPr txBox="1">
                    <a:spLocks noRot="1" noChangeAspect="1" noMove="1" noResize="1" noEditPoints="1" noAdjustHandles="1" noChangeArrowheads="1" noChangeShapeType="1" noTextEdit="1"/>
                  </p:cNvSpPr>
                  <p:nvPr/>
                </p:nvSpPr>
                <p:spPr>
                  <a:xfrm>
                    <a:off x="8015247" y="5429673"/>
                    <a:ext cx="974577" cy="556691"/>
                  </a:xfrm>
                  <a:prstGeom prst="rect">
                    <a:avLst/>
                  </a:prstGeom>
                  <a:blipFill>
                    <a:blip r:embed="rId4"/>
                    <a:stretch>
                      <a:fillRect/>
                    </a:stretch>
                  </a:blipFill>
                </p:spPr>
                <p:txBody>
                  <a:bodyPr/>
                  <a:lstStyle/>
                  <a:p>
                    <a:r>
                      <a:rPr lang="en-GB">
                        <a:noFill/>
                      </a:rPr>
                      <a:t> </a:t>
                    </a:r>
                  </a:p>
                </p:txBody>
              </p:sp>
            </mc:Fallback>
          </mc:AlternateContent>
          <p:cxnSp>
            <p:nvCxnSpPr>
              <p:cNvPr id="36" name="Connettore 2 35">
                <a:extLst>
                  <a:ext uri="{FF2B5EF4-FFF2-40B4-BE49-F238E27FC236}">
                    <a16:creationId xmlns:a16="http://schemas.microsoft.com/office/drawing/2014/main" id="{BA5873DB-E570-4D13-B2CC-A7FB09C7A07E}"/>
                  </a:ext>
                </a:extLst>
              </p:cNvPr>
              <p:cNvCxnSpPr>
                <a:cxnSpLocks/>
              </p:cNvCxnSpPr>
              <p:nvPr/>
            </p:nvCxnSpPr>
            <p:spPr>
              <a:xfrm flipH="1" flipV="1">
                <a:off x="7686098" y="5429675"/>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ttangolo con angoli arrotondati 36">
                <a:extLst>
                  <a:ext uri="{FF2B5EF4-FFF2-40B4-BE49-F238E27FC236}">
                    <a16:creationId xmlns:a16="http://schemas.microsoft.com/office/drawing/2014/main" id="{18876014-4416-4414-8C05-5B4B81375CD6}"/>
                  </a:ext>
                </a:extLst>
              </p:cNvPr>
              <p:cNvSpPr/>
              <p:nvPr/>
            </p:nvSpPr>
            <p:spPr>
              <a:xfrm>
                <a:off x="8057577" y="5429673"/>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Connettore 2 37">
                <a:extLst>
                  <a:ext uri="{FF2B5EF4-FFF2-40B4-BE49-F238E27FC236}">
                    <a16:creationId xmlns:a16="http://schemas.microsoft.com/office/drawing/2014/main" id="{0A077131-8DBA-448F-A7A5-8741E2AB23C9}"/>
                  </a:ext>
                </a:extLst>
              </p:cNvPr>
              <p:cNvCxnSpPr>
                <a:cxnSpLocks/>
              </p:cNvCxnSpPr>
              <p:nvPr/>
            </p:nvCxnSpPr>
            <p:spPr>
              <a:xfrm flipV="1">
                <a:off x="9253131" y="4292115"/>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A8169271-C09D-474C-8483-9C26D87932F2}"/>
                  </a:ext>
                </a:extLst>
              </p:cNvPr>
              <p:cNvSpPr txBox="1"/>
              <p:nvPr/>
            </p:nvSpPr>
            <p:spPr>
              <a:xfrm rot="20717697">
                <a:off x="8986743" y="3946890"/>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40" name="Connettore 2 39">
                <a:extLst>
                  <a:ext uri="{FF2B5EF4-FFF2-40B4-BE49-F238E27FC236}">
                    <a16:creationId xmlns:a16="http://schemas.microsoft.com/office/drawing/2014/main" id="{78D2A44F-07FE-4859-89B4-D42415E62430}"/>
                  </a:ext>
                </a:extLst>
              </p:cNvPr>
              <p:cNvCxnSpPr>
                <a:cxnSpLocks/>
              </p:cNvCxnSpPr>
              <p:nvPr/>
            </p:nvCxnSpPr>
            <p:spPr>
              <a:xfrm flipV="1">
                <a:off x="9292866" y="4607107"/>
                <a:ext cx="707504" cy="54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CasellaDiTesto 40">
                <a:extLst>
                  <a:ext uri="{FF2B5EF4-FFF2-40B4-BE49-F238E27FC236}">
                    <a16:creationId xmlns:a16="http://schemas.microsoft.com/office/drawing/2014/main" id="{FADAA123-2F7D-47AC-8E70-9669C4C8D29D}"/>
                  </a:ext>
                </a:extLst>
              </p:cNvPr>
              <p:cNvSpPr txBox="1"/>
              <p:nvPr/>
            </p:nvSpPr>
            <p:spPr>
              <a:xfrm>
                <a:off x="9134540" y="4643902"/>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42" name="Connettore 2 41">
                <a:extLst>
                  <a:ext uri="{FF2B5EF4-FFF2-40B4-BE49-F238E27FC236}">
                    <a16:creationId xmlns:a16="http://schemas.microsoft.com/office/drawing/2014/main" id="{90B95503-1630-42A3-916C-DB4681E5A4E7}"/>
                  </a:ext>
                </a:extLst>
              </p:cNvPr>
              <p:cNvCxnSpPr>
                <a:cxnSpLocks/>
              </p:cNvCxnSpPr>
              <p:nvPr/>
            </p:nvCxnSpPr>
            <p:spPr>
              <a:xfrm>
                <a:off x="8446400" y="4158929"/>
                <a:ext cx="413142" cy="451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CasellaDiTesto 42">
                    <a:extLst>
                      <a:ext uri="{FF2B5EF4-FFF2-40B4-BE49-F238E27FC236}">
                        <a16:creationId xmlns:a16="http://schemas.microsoft.com/office/drawing/2014/main" id="{9E29453A-6B46-4507-AB69-DB35B0D429BA}"/>
                      </a:ext>
                    </a:extLst>
                  </p:cNvPr>
                  <p:cNvSpPr txBox="1"/>
                  <p:nvPr/>
                </p:nvSpPr>
                <p:spPr>
                  <a:xfrm>
                    <a:off x="7636695" y="4057248"/>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43" name="CasellaDiTesto 42">
                    <a:extLst>
                      <a:ext uri="{FF2B5EF4-FFF2-40B4-BE49-F238E27FC236}">
                        <a16:creationId xmlns:a16="http://schemas.microsoft.com/office/drawing/2014/main" id="{9E29453A-6B46-4507-AB69-DB35B0D429BA}"/>
                      </a:ext>
                    </a:extLst>
                  </p:cNvPr>
                  <p:cNvSpPr txBox="1">
                    <a:spLocks noRot="1" noChangeAspect="1" noMove="1" noResize="1" noEditPoints="1" noAdjustHandles="1" noChangeArrowheads="1" noChangeShapeType="1" noTextEdit="1"/>
                  </p:cNvSpPr>
                  <p:nvPr/>
                </p:nvSpPr>
                <p:spPr>
                  <a:xfrm>
                    <a:off x="7636695" y="4057248"/>
                    <a:ext cx="909025" cy="246221"/>
                  </a:xfrm>
                  <a:prstGeom prst="rect">
                    <a:avLst/>
                  </a:prstGeom>
                  <a:blipFill>
                    <a:blip r:embed="rId5"/>
                    <a:stretch>
                      <a:fillRect b="-2500"/>
                    </a:stretch>
                  </a:blipFill>
                </p:spPr>
                <p:txBody>
                  <a:bodyPr/>
                  <a:lstStyle/>
                  <a:p>
                    <a:r>
                      <a:rPr lang="en-GB">
                        <a:noFill/>
                      </a:rPr>
                      <a:t> </a:t>
                    </a:r>
                  </a:p>
                </p:txBody>
              </p:sp>
            </mc:Fallback>
          </mc:AlternateContent>
          <p:sp>
            <p:nvSpPr>
              <p:cNvPr id="44" name="Rettangolo con angoli arrotondati 43">
                <a:extLst>
                  <a:ext uri="{FF2B5EF4-FFF2-40B4-BE49-F238E27FC236}">
                    <a16:creationId xmlns:a16="http://schemas.microsoft.com/office/drawing/2014/main" id="{716FAEBD-FAD9-4C2D-B904-ACA0DC985FFB}"/>
                  </a:ext>
                </a:extLst>
              </p:cNvPr>
              <p:cNvSpPr/>
              <p:nvPr/>
            </p:nvSpPr>
            <p:spPr>
              <a:xfrm>
                <a:off x="7727591" y="4051299"/>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ttangolo con angoli arrotondati 30">
              <a:extLst>
                <a:ext uri="{FF2B5EF4-FFF2-40B4-BE49-F238E27FC236}">
                  <a16:creationId xmlns:a16="http://schemas.microsoft.com/office/drawing/2014/main" id="{2342A281-86E1-47E2-AA6B-D32CA313687B}"/>
                </a:ext>
              </a:extLst>
            </p:cNvPr>
            <p:cNvSpPr/>
            <p:nvPr/>
          </p:nvSpPr>
          <p:spPr>
            <a:xfrm>
              <a:off x="4397701" y="4786341"/>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4F868EB4-8EEF-4AB3-997C-04CE3F9F447D}"/>
                    </a:ext>
                  </a:extLst>
                </p:cNvPr>
                <p:cNvSpPr txBox="1"/>
                <p:nvPr/>
              </p:nvSpPr>
              <p:spPr>
                <a:xfrm>
                  <a:off x="4314623" y="4802333"/>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32" name="CasellaDiTesto 31">
                  <a:extLst>
                    <a:ext uri="{FF2B5EF4-FFF2-40B4-BE49-F238E27FC236}">
                      <a16:creationId xmlns:a16="http://schemas.microsoft.com/office/drawing/2014/main" id="{4F868EB4-8EEF-4AB3-997C-04CE3F9F447D}"/>
                    </a:ext>
                  </a:extLst>
                </p:cNvPr>
                <p:cNvSpPr txBox="1">
                  <a:spLocks noRot="1" noChangeAspect="1" noMove="1" noResize="1" noEditPoints="1" noAdjustHandles="1" noChangeArrowheads="1" noChangeShapeType="1" noTextEdit="1"/>
                </p:cNvSpPr>
                <p:nvPr/>
              </p:nvSpPr>
              <p:spPr>
                <a:xfrm>
                  <a:off x="4314623" y="4802333"/>
                  <a:ext cx="909025" cy="246221"/>
                </a:xfrm>
                <a:prstGeom prst="rect">
                  <a:avLst/>
                </a:prstGeom>
                <a:blipFill>
                  <a:blip r:embed="rId6"/>
                  <a:stretch>
                    <a:fillRect b="-5000"/>
                  </a:stretch>
                </a:blipFill>
              </p:spPr>
              <p:txBody>
                <a:bodyPr/>
                <a:lstStyle/>
                <a:p>
                  <a:r>
                    <a:rPr lang="en-GB">
                      <a:noFill/>
                    </a:rPr>
                    <a:t> </a:t>
                  </a:r>
                </a:p>
              </p:txBody>
            </p:sp>
          </mc:Fallback>
        </mc:AlternateContent>
        <p:cxnSp>
          <p:nvCxnSpPr>
            <p:cNvPr id="33" name="Connettore 2 32">
              <a:extLst>
                <a:ext uri="{FF2B5EF4-FFF2-40B4-BE49-F238E27FC236}">
                  <a16:creationId xmlns:a16="http://schemas.microsoft.com/office/drawing/2014/main" id="{3E510F7A-318B-4ACE-B890-3BA35B58B8A2}"/>
                </a:ext>
              </a:extLst>
            </p:cNvPr>
            <p:cNvCxnSpPr>
              <a:cxnSpLocks/>
            </p:cNvCxnSpPr>
            <p:nvPr/>
          </p:nvCxnSpPr>
          <p:spPr>
            <a:xfrm flipH="1" flipV="1">
              <a:off x="4111087" y="4658494"/>
              <a:ext cx="286614" cy="14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Immagine 11" descr="Immagine che contiene freccia&#10;&#10;Descrizione generata automaticamente">
            <a:extLst>
              <a:ext uri="{FF2B5EF4-FFF2-40B4-BE49-F238E27FC236}">
                <a16:creationId xmlns:a16="http://schemas.microsoft.com/office/drawing/2014/main" id="{9F5E396C-AAF5-4B1E-9917-128C8FB8B1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348" y="594495"/>
            <a:ext cx="6213600" cy="3106800"/>
          </a:xfrm>
          <a:prstGeom prst="rect">
            <a:avLst/>
          </a:prstGeom>
        </p:spPr>
      </p:pic>
      <p:pic>
        <p:nvPicPr>
          <p:cNvPr id="48" name="Immagine 47">
            <a:extLst>
              <a:ext uri="{FF2B5EF4-FFF2-40B4-BE49-F238E27FC236}">
                <a16:creationId xmlns:a16="http://schemas.microsoft.com/office/drawing/2014/main" id="{7F79612A-C101-416F-8A3F-769B12A9D8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600" y="3507980"/>
            <a:ext cx="6213600" cy="3106800"/>
          </a:xfrm>
          <a:prstGeom prst="rect">
            <a:avLst/>
          </a:prstGeom>
        </p:spPr>
      </p:pic>
    </p:spTree>
    <p:extLst>
      <p:ext uri="{BB962C8B-B14F-4D97-AF65-F5344CB8AC3E}">
        <p14:creationId xmlns:p14="http://schemas.microsoft.com/office/powerpoint/2010/main" val="2684049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(first wave Italy) </a:t>
            </a:r>
          </a:p>
        </p:txBody>
      </p:sp>
      <mc:AlternateContent xmlns:mc="http://schemas.openxmlformats.org/markup-compatibility/2006" xmlns:a14="http://schemas.microsoft.com/office/drawing/2010/main">
        <mc:Choice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3585600793"/>
                  </p:ext>
                </p:extLst>
              </p:nvPr>
            </p:nvGraphicFramePr>
            <p:xfrm>
              <a:off x="7542398" y="217513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027</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0493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3585600793"/>
                  </p:ext>
                </p:extLst>
              </p:nvPr>
            </p:nvGraphicFramePr>
            <p:xfrm>
              <a:off x="7542398" y="217513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11757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p:txBody>
          </p:sp>
        </mc:Choice>
        <mc:Fallback xmlns="">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1175706"/>
              </a:xfrm>
              <a:prstGeom prst="rect">
                <a:avLst/>
              </a:prstGeom>
              <a:blipFill>
                <a:blip r:embed="rId3"/>
                <a:stretch>
                  <a:fillRect l="-320" t="-1036" b="-4145"/>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4E024D95-4B86-4C91-8602-BFF0496E5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4E7EA2EC-18A3-4A81-A3AE-856ECE987E7B}"/>
                  </a:ext>
                </a:extLst>
              </p:cNvPr>
              <p:cNvSpPr txBox="1"/>
              <p:nvPr/>
            </p:nvSpPr>
            <p:spPr>
              <a:xfrm>
                <a:off x="6282093" y="5600811"/>
                <a:ext cx="579998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running the code several 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3 minutes</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re-estimated values are always very similar.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demonstrates that the produced Markov chain is indeed </a:t>
                </a: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ergodic</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7" name="CasellaDiTesto 6">
                <a:extLst>
                  <a:ext uri="{FF2B5EF4-FFF2-40B4-BE49-F238E27FC236}">
                    <a16:creationId xmlns:a16="http://schemas.microsoft.com/office/drawing/2014/main" id="{4E7EA2EC-18A3-4A81-A3AE-856ECE987E7B}"/>
                  </a:ext>
                </a:extLst>
              </p:cNvPr>
              <p:cNvSpPr txBox="1">
                <a:spLocks noRot="1" noChangeAspect="1" noMove="1" noResize="1" noEditPoints="1" noAdjustHandles="1" noChangeArrowheads="1" noChangeShapeType="1" noTextEdit="1"/>
              </p:cNvSpPr>
              <p:nvPr/>
            </p:nvSpPr>
            <p:spPr>
              <a:xfrm>
                <a:off x="6282093" y="5600811"/>
                <a:ext cx="5799989" cy="738664"/>
              </a:xfrm>
              <a:prstGeom prst="rect">
                <a:avLst/>
              </a:prstGeom>
              <a:blipFill>
                <a:blip r:embed="rId5"/>
                <a:stretch>
                  <a:fillRect l="-315" t="-1653" b="-7438"/>
                </a:stretch>
              </a:blipFill>
            </p:spPr>
            <p:txBody>
              <a:bodyPr/>
              <a:lstStyle/>
              <a:p>
                <a:r>
                  <a:rPr lang="en-GB">
                    <a:noFill/>
                  </a:rPr>
                  <a:t> </a:t>
                </a:r>
              </a:p>
            </p:txBody>
          </p:sp>
        </mc:Fallback>
      </mc:AlternateContent>
    </p:spTree>
    <p:extLst>
      <p:ext uri="{BB962C8B-B14F-4D97-AF65-F5344CB8AC3E}">
        <p14:creationId xmlns:p14="http://schemas.microsoft.com/office/powerpoint/2010/main" val="232693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(first wave Italy) </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45DAA570-2F2C-4047-A138-C7CB5E284082}"/>
                  </a:ext>
                </a:extLst>
              </p:cNvPr>
              <p:cNvSpPr txBox="1"/>
              <p:nvPr/>
            </p:nvSpPr>
            <p:spPr>
              <a:xfrm>
                <a:off x="6901378" y="4334882"/>
                <a:ext cx="3870036" cy="1295035"/>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times until the number of confirmed cases falls below 1200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this threshold can define the end of the epidemic.</a:t>
                </a:r>
              </a:p>
              <a:p>
                <a:r>
                  <a:rPr lang="en-GB" sz="1400" noProof="1">
                    <a:latin typeface="Times New Roman" panose="02020603050405020304" pitchFamily="18" charset="0"/>
                    <a:cs typeface="Times New Roman" panose="02020603050405020304" pitchFamily="18" charset="0"/>
                  </a:rPr>
                  <a:t>The distribution span about three months, centered around the end of October 2020 (31/10/2020).</a:t>
                </a:r>
              </a:p>
            </p:txBody>
          </p:sp>
        </mc:Choice>
        <mc:Fallback xmlns="">
          <p:sp>
            <p:nvSpPr>
              <p:cNvPr id="9" name="CasellaDiTesto 8">
                <a:extLst>
                  <a:ext uri="{FF2B5EF4-FFF2-40B4-BE49-F238E27FC236}">
                    <a16:creationId xmlns:a16="http://schemas.microsoft.com/office/drawing/2014/main" id="{45DAA570-2F2C-4047-A138-C7CB5E284082}"/>
                  </a:ext>
                </a:extLst>
              </p:cNvPr>
              <p:cNvSpPr txBox="1">
                <a:spLocks noRot="1" noChangeAspect="1" noMove="1" noResize="1" noEditPoints="1" noAdjustHandles="1" noChangeArrowheads="1" noChangeShapeType="1" noTextEdit="1"/>
              </p:cNvSpPr>
              <p:nvPr/>
            </p:nvSpPr>
            <p:spPr>
              <a:xfrm>
                <a:off x="6901378" y="4334882"/>
                <a:ext cx="3870036" cy="1295035"/>
              </a:xfrm>
              <a:prstGeom prst="rect">
                <a:avLst/>
              </a:prstGeom>
              <a:blipFill>
                <a:blip r:embed="rId2"/>
                <a:stretch>
                  <a:fillRect l="-2835" t="-4225" r="-2835" b="-7512"/>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B6F56339-BC14-497B-8716-B67F13977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3429000"/>
            <a:ext cx="6213600" cy="3106800"/>
          </a:xfrm>
          <a:prstGeom prst="rect">
            <a:avLst/>
          </a:prstGeom>
        </p:spPr>
      </p:pic>
      <p:pic>
        <p:nvPicPr>
          <p:cNvPr id="11" name="Immagine 10">
            <a:extLst>
              <a:ext uri="{FF2B5EF4-FFF2-40B4-BE49-F238E27FC236}">
                <a16:creationId xmlns:a16="http://schemas.microsoft.com/office/drawing/2014/main" id="{9004571A-613B-4FFE-ABE3-A957BB61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13" name="Immagine 12">
            <a:extLst>
              <a:ext uri="{FF2B5EF4-FFF2-40B4-BE49-F238E27FC236}">
                <a16:creationId xmlns:a16="http://schemas.microsoft.com/office/drawing/2014/main" id="{CF3CB066-1586-4D68-90E4-E859BAC8C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596" y="561543"/>
            <a:ext cx="6213600" cy="3106800"/>
          </a:xfrm>
          <a:prstGeom prst="rect">
            <a:avLst/>
          </a:prstGeom>
        </p:spPr>
      </p:pic>
    </p:spTree>
    <p:extLst>
      <p:ext uri="{BB962C8B-B14F-4D97-AF65-F5344CB8AC3E}">
        <p14:creationId xmlns:p14="http://schemas.microsoft.com/office/powerpoint/2010/main" val="583149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p:pic>
        <p:nvPicPr>
          <p:cNvPr id="4" name="Immagine 3">
            <a:extLst>
              <a:ext uri="{FF2B5EF4-FFF2-40B4-BE49-F238E27FC236}">
                <a16:creationId xmlns:a16="http://schemas.microsoft.com/office/drawing/2014/main" id="{E5250C97-514C-4A0D-8649-3463FB490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6" y="776289"/>
            <a:ext cx="6213600" cy="31068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0E79880D-73B7-4320-8DAC-3C3479921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 y="3682245"/>
            <a:ext cx="6213600" cy="3106800"/>
          </a:xfrm>
          <a:prstGeom prst="rect">
            <a:avLst/>
          </a:prstGeom>
        </p:spPr>
      </p:pic>
      <p:pic>
        <p:nvPicPr>
          <p:cNvPr id="26" name="Immagine 25">
            <a:extLst>
              <a:ext uri="{FF2B5EF4-FFF2-40B4-BE49-F238E27FC236}">
                <a16:creationId xmlns:a16="http://schemas.microsoft.com/office/drawing/2014/main" id="{6647F578-3EC6-44A5-874C-A411D5CEB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102" y="776289"/>
            <a:ext cx="6213600" cy="3106800"/>
          </a:xfrm>
          <a:prstGeom prst="rect">
            <a:avLst/>
          </a:prstGeom>
        </p:spPr>
      </p:pic>
      <p:pic>
        <p:nvPicPr>
          <p:cNvPr id="27" name="Immagine 26">
            <a:extLst>
              <a:ext uri="{FF2B5EF4-FFF2-40B4-BE49-F238E27FC236}">
                <a16:creationId xmlns:a16="http://schemas.microsoft.com/office/drawing/2014/main" id="{33A23932-90A0-4F80-99AA-C62D29DE18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102" y="3682245"/>
            <a:ext cx="6213600" cy="3106800"/>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DF5D58DB-3B00-4136-A199-FFA0529BB45F}"/>
                  </a:ext>
                </a:extLst>
              </p:cNvPr>
              <p:cNvSpPr txBox="1"/>
              <p:nvPr/>
            </p:nvSpPr>
            <p:spPr>
              <a:xfrm>
                <a:off x="961720" y="206884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6</m:t>
                      </m:r>
                      <m:r>
                        <a:rPr lang="it-IT" sz="1000" i="1" noProof="1">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7" name="CasellaDiTesto 6">
                <a:extLst>
                  <a:ext uri="{FF2B5EF4-FFF2-40B4-BE49-F238E27FC236}">
                    <a16:creationId xmlns:a16="http://schemas.microsoft.com/office/drawing/2014/main" id="{DF5D58DB-3B00-4136-A199-FFA0529BB45F}"/>
                  </a:ext>
                </a:extLst>
              </p:cNvPr>
              <p:cNvSpPr txBox="1">
                <a:spLocks noRot="1" noChangeAspect="1" noMove="1" noResize="1" noEditPoints="1" noAdjustHandles="1" noChangeArrowheads="1" noChangeShapeType="1" noTextEdit="1"/>
              </p:cNvSpPr>
              <p:nvPr/>
            </p:nvSpPr>
            <p:spPr>
              <a:xfrm>
                <a:off x="961720" y="2068842"/>
                <a:ext cx="974577" cy="556691"/>
              </a:xfrm>
              <a:prstGeom prst="rect">
                <a:avLst/>
              </a:prstGeom>
              <a:blipFill>
                <a:blip r:embed="rId6"/>
                <a:stretch>
                  <a:fillRect/>
                </a:stretch>
              </a:blipFill>
            </p:spPr>
            <p:txBody>
              <a:bodyPr/>
              <a:lstStyle/>
              <a:p>
                <a:r>
                  <a:rPr lang="en-GB">
                    <a:noFill/>
                  </a:rPr>
                  <a:t> </a:t>
                </a:r>
              </a:p>
            </p:txBody>
          </p:sp>
        </mc:Fallback>
      </mc:AlternateContent>
      <p:cxnSp>
        <p:nvCxnSpPr>
          <p:cNvPr id="8" name="Connettore 2 7">
            <a:extLst>
              <a:ext uri="{FF2B5EF4-FFF2-40B4-BE49-F238E27FC236}">
                <a16:creationId xmlns:a16="http://schemas.microsoft.com/office/drawing/2014/main" id="{78342448-96B7-4DAD-BF19-B25651A7B13B}"/>
              </a:ext>
            </a:extLst>
          </p:cNvPr>
          <p:cNvCxnSpPr>
            <a:cxnSpLocks/>
            <a:stCxn id="9" idx="3"/>
          </p:cNvCxnSpPr>
          <p:nvPr/>
        </p:nvCxnSpPr>
        <p:spPr>
          <a:xfrm>
            <a:off x="1896661" y="2347188"/>
            <a:ext cx="305519" cy="37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ttangolo con angoli arrotondati 8">
            <a:extLst>
              <a:ext uri="{FF2B5EF4-FFF2-40B4-BE49-F238E27FC236}">
                <a16:creationId xmlns:a16="http://schemas.microsoft.com/office/drawing/2014/main" id="{23570234-2EF0-4504-BBE7-17BDB92F3084}"/>
              </a:ext>
            </a:extLst>
          </p:cNvPr>
          <p:cNvSpPr/>
          <p:nvPr/>
        </p:nvSpPr>
        <p:spPr>
          <a:xfrm>
            <a:off x="1001358" y="206884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831F72BD-3A58-441C-8A65-E7495577A78A}"/>
                  </a:ext>
                </a:extLst>
              </p:cNvPr>
              <p:cNvSpPr txBox="1"/>
              <p:nvPr/>
            </p:nvSpPr>
            <p:spPr>
              <a:xfrm>
                <a:off x="3938601" y="2771939"/>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7/11/</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831F72BD-3A58-441C-8A65-E7495577A78A}"/>
                  </a:ext>
                </a:extLst>
              </p:cNvPr>
              <p:cNvSpPr txBox="1">
                <a:spLocks noRot="1" noChangeAspect="1" noMove="1" noResize="1" noEditPoints="1" noAdjustHandles="1" noChangeArrowheads="1" noChangeShapeType="1" noTextEdit="1"/>
              </p:cNvSpPr>
              <p:nvPr/>
            </p:nvSpPr>
            <p:spPr>
              <a:xfrm>
                <a:off x="3938601" y="2771939"/>
                <a:ext cx="909025" cy="246221"/>
              </a:xfrm>
              <a:prstGeom prst="rect">
                <a:avLst/>
              </a:prstGeom>
              <a:blipFill>
                <a:blip r:embed="rId7"/>
                <a:stretch>
                  <a:fillRect b="-2500"/>
                </a:stretch>
              </a:blipFill>
            </p:spPr>
            <p:txBody>
              <a:bodyPr/>
              <a:lstStyle/>
              <a:p>
                <a:r>
                  <a:rPr lang="en-GB">
                    <a:noFill/>
                  </a:rPr>
                  <a:t> </a:t>
                </a:r>
              </a:p>
            </p:txBody>
          </p:sp>
        </mc:Fallback>
      </mc:AlternateContent>
      <p:cxnSp>
        <p:nvCxnSpPr>
          <p:cNvPr id="11" name="Connettore 2 10">
            <a:extLst>
              <a:ext uri="{FF2B5EF4-FFF2-40B4-BE49-F238E27FC236}">
                <a16:creationId xmlns:a16="http://schemas.microsoft.com/office/drawing/2014/main" id="{C618BB1A-250B-4A69-8445-B4603168338C}"/>
              </a:ext>
            </a:extLst>
          </p:cNvPr>
          <p:cNvCxnSpPr>
            <a:cxnSpLocks/>
          </p:cNvCxnSpPr>
          <p:nvPr/>
        </p:nvCxnSpPr>
        <p:spPr>
          <a:xfrm flipH="1" flipV="1">
            <a:off x="3665220" y="2377440"/>
            <a:ext cx="366496" cy="517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ttangolo con angoli arrotondati 11">
            <a:extLst>
              <a:ext uri="{FF2B5EF4-FFF2-40B4-BE49-F238E27FC236}">
                <a16:creationId xmlns:a16="http://schemas.microsoft.com/office/drawing/2014/main" id="{A1DBECBA-A365-4D5A-BC52-531B146E578F}"/>
              </a:ext>
            </a:extLst>
          </p:cNvPr>
          <p:cNvSpPr/>
          <p:nvPr/>
        </p:nvSpPr>
        <p:spPr>
          <a:xfrm>
            <a:off x="4031715" y="2749614"/>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ttore 2 13">
            <a:extLst>
              <a:ext uri="{FF2B5EF4-FFF2-40B4-BE49-F238E27FC236}">
                <a16:creationId xmlns:a16="http://schemas.microsoft.com/office/drawing/2014/main" id="{C51F9782-2C6E-4F58-A9D8-5AAE6EA4F59D}"/>
              </a:ext>
            </a:extLst>
          </p:cNvPr>
          <p:cNvCxnSpPr>
            <a:cxnSpLocks/>
            <a:stCxn id="16" idx="3"/>
          </p:cNvCxnSpPr>
          <p:nvPr/>
        </p:nvCxnSpPr>
        <p:spPr>
          <a:xfrm>
            <a:off x="2302458" y="1842397"/>
            <a:ext cx="452780" cy="595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C8B608D9-45A4-43EE-9EE6-80B3E6F0BA2A}"/>
                  </a:ext>
                </a:extLst>
              </p:cNvPr>
              <p:cNvSpPr txBox="1"/>
              <p:nvPr/>
            </p:nvSpPr>
            <p:spPr>
              <a:xfrm>
                <a:off x="1492753" y="171970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5/11/</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5" name="CasellaDiTesto 14">
                <a:extLst>
                  <a:ext uri="{FF2B5EF4-FFF2-40B4-BE49-F238E27FC236}">
                    <a16:creationId xmlns:a16="http://schemas.microsoft.com/office/drawing/2014/main" id="{C8B608D9-45A4-43EE-9EE6-80B3E6F0BA2A}"/>
                  </a:ext>
                </a:extLst>
              </p:cNvPr>
              <p:cNvSpPr txBox="1">
                <a:spLocks noRot="1" noChangeAspect="1" noMove="1" noResize="1" noEditPoints="1" noAdjustHandles="1" noChangeArrowheads="1" noChangeShapeType="1" noTextEdit="1"/>
              </p:cNvSpPr>
              <p:nvPr/>
            </p:nvSpPr>
            <p:spPr>
              <a:xfrm>
                <a:off x="1492753" y="1719705"/>
                <a:ext cx="909025" cy="246221"/>
              </a:xfrm>
              <a:prstGeom prst="rect">
                <a:avLst/>
              </a:prstGeom>
              <a:blipFill>
                <a:blip r:embed="rId8"/>
                <a:stretch>
                  <a:fillRect b="-5000"/>
                </a:stretch>
              </a:blipFill>
            </p:spPr>
            <p:txBody>
              <a:bodyPr/>
              <a:lstStyle/>
              <a:p>
                <a:r>
                  <a:rPr lang="en-GB">
                    <a:noFill/>
                  </a:rPr>
                  <a:t> </a:t>
                </a:r>
              </a:p>
            </p:txBody>
          </p:sp>
        </mc:Fallback>
      </mc:AlternateContent>
      <p:sp>
        <p:nvSpPr>
          <p:cNvPr id="16" name="Rettangolo con angoli arrotondati 15">
            <a:extLst>
              <a:ext uri="{FF2B5EF4-FFF2-40B4-BE49-F238E27FC236}">
                <a16:creationId xmlns:a16="http://schemas.microsoft.com/office/drawing/2014/main" id="{EC1112BE-7FA5-4870-9FCD-36B2F526CD75}"/>
              </a:ext>
            </a:extLst>
          </p:cNvPr>
          <p:cNvSpPr/>
          <p:nvPr/>
        </p:nvSpPr>
        <p:spPr>
          <a:xfrm>
            <a:off x="1583649" y="1710759"/>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726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mc:AlternateContent xmlns:mc="http://schemas.openxmlformats.org/markup-compatibility/2006" xmlns:a14="http://schemas.microsoft.com/office/drawing/2010/main">
        <mc:Choice Requires="a14">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1639" r="-61333" b="-700000"/>
                          </a:stretch>
                        </a:blipFill>
                      </a:tcPr>
                    </a:tc>
                    <a:tc>
                      <a:txBody>
                        <a:bodyPr/>
                        <a:lstStyle/>
                        <a:p>
                          <a:endParaRPr lang="en-US"/>
                        </a:p>
                      </a:txBody>
                      <a:tcPr>
                        <a:blipFill>
                          <a:blip r:embed="rId3"/>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1639" r="-201667" b="-600000"/>
                          </a:stretch>
                        </a:blipFill>
                      </a:tcPr>
                    </a:tc>
                    <a:tc>
                      <a:txBody>
                        <a:bodyPr/>
                        <a:lstStyle/>
                        <a:p>
                          <a:endParaRPr lang="en-US"/>
                        </a:p>
                      </a:txBody>
                      <a:tcPr>
                        <a:blipFill>
                          <a:blip r:embed="rId3"/>
                          <a:stretch>
                            <a:fillRect l="-80444" t="-201639" r="-61333" b="-600000"/>
                          </a:stretch>
                        </a:blipFill>
                      </a:tcPr>
                    </a:tc>
                    <a:tc>
                      <a:txBody>
                        <a:bodyPr/>
                        <a:lstStyle/>
                        <a:p>
                          <a:endParaRPr lang="en-US"/>
                        </a:p>
                      </a:txBody>
                      <a:tcPr>
                        <a:blipFill>
                          <a:blip r:embed="rId3"/>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5897" r="-201667" b="-369231"/>
                          </a:stretch>
                        </a:blipFill>
                      </a:tcPr>
                    </a:tc>
                    <a:tc>
                      <a:txBody>
                        <a:bodyPr/>
                        <a:lstStyle/>
                        <a:p>
                          <a:endParaRPr lang="en-US"/>
                        </a:p>
                      </a:txBody>
                      <a:tcPr>
                        <a:blipFill>
                          <a:blip r:embed="rId3"/>
                          <a:stretch>
                            <a:fillRect l="-80444" t="-235897" r="-61333" b="-369231"/>
                          </a:stretch>
                        </a:blipFill>
                      </a:tcPr>
                    </a:tc>
                    <a:tc>
                      <a:txBody>
                        <a:bodyPr/>
                        <a:lstStyle/>
                        <a:p>
                          <a:endParaRPr lang="en-US"/>
                        </a:p>
                      </a:txBody>
                      <a:tcPr>
                        <a:blipFill>
                          <a:blip r:embed="rId3"/>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0260" r="-61333" b="-274026"/>
                          </a:stretch>
                        </a:blipFill>
                      </a:tcPr>
                    </a:tc>
                    <a:tc>
                      <a:txBody>
                        <a:bodyPr/>
                        <a:lstStyle/>
                        <a:p>
                          <a:endParaRPr lang="en-US"/>
                        </a:p>
                      </a:txBody>
                      <a:tcPr>
                        <a:blipFill>
                          <a:blip r:embed="rId3"/>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4615" r="-61333" b="-170513"/>
                          </a:stretch>
                        </a:blipFill>
                      </a:tcPr>
                    </a:tc>
                    <a:tc>
                      <a:txBody>
                        <a:bodyPr/>
                        <a:lstStyle/>
                        <a:p>
                          <a:endParaRPr lang="en-US"/>
                        </a:p>
                      </a:txBody>
                      <a:tcPr>
                        <a:blipFill>
                          <a:blip r:embed="rId3"/>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444" t="-101639" r="-61333" b="-700000"/>
                          </a:stretch>
                        </a:blipFill>
                      </a:tcPr>
                    </a:tc>
                    <a:tc>
                      <a:txBody>
                        <a:bodyPr/>
                        <a:lstStyle/>
                        <a:p>
                          <a:endParaRPr lang="en-US"/>
                        </a:p>
                      </a:txBody>
                      <a:tcPr>
                        <a:blipFill>
                          <a:blip r:embed="rId4"/>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4"/>
                          <a:stretch>
                            <a:fillRect l="-556" t="-201639" r="-201667" b="-600000"/>
                          </a:stretch>
                        </a:blipFill>
                      </a:tcPr>
                    </a:tc>
                    <a:tc>
                      <a:txBody>
                        <a:bodyPr/>
                        <a:lstStyle/>
                        <a:p>
                          <a:endParaRPr lang="en-US"/>
                        </a:p>
                      </a:txBody>
                      <a:tcPr>
                        <a:blipFill>
                          <a:blip r:embed="rId4"/>
                          <a:stretch>
                            <a:fillRect l="-80444" t="-201639" r="-61333" b="-600000"/>
                          </a:stretch>
                        </a:blipFill>
                      </a:tcPr>
                    </a:tc>
                    <a:tc>
                      <a:txBody>
                        <a:bodyPr/>
                        <a:lstStyle/>
                        <a:p>
                          <a:endParaRPr lang="en-US"/>
                        </a:p>
                      </a:txBody>
                      <a:tcPr>
                        <a:blipFill>
                          <a:blip r:embed="rId4"/>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4"/>
                          <a:stretch>
                            <a:fillRect l="-556" t="-235897" r="-201667" b="-369231"/>
                          </a:stretch>
                        </a:blipFill>
                      </a:tcPr>
                    </a:tc>
                    <a:tc>
                      <a:txBody>
                        <a:bodyPr/>
                        <a:lstStyle/>
                        <a:p>
                          <a:endParaRPr lang="en-US"/>
                        </a:p>
                      </a:txBody>
                      <a:tcPr>
                        <a:blipFill>
                          <a:blip r:embed="rId4"/>
                          <a:stretch>
                            <a:fillRect l="-80444" t="-235897" r="-61333" b="-369231"/>
                          </a:stretch>
                        </a:blipFill>
                      </a:tcPr>
                    </a:tc>
                    <a:tc>
                      <a:txBody>
                        <a:bodyPr/>
                        <a:lstStyle/>
                        <a:p>
                          <a:endParaRPr lang="en-US"/>
                        </a:p>
                      </a:txBody>
                      <a:tcPr>
                        <a:blipFill>
                          <a:blip r:embed="rId4"/>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340260" r="-61333" b="-274026"/>
                          </a:stretch>
                        </a:blipFill>
                      </a:tcPr>
                    </a:tc>
                    <a:tc>
                      <a:txBody>
                        <a:bodyPr/>
                        <a:lstStyle/>
                        <a:p>
                          <a:endParaRPr lang="en-US"/>
                        </a:p>
                      </a:txBody>
                      <a:tcPr>
                        <a:blipFill>
                          <a:blip r:embed="rId4"/>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434615" r="-61333" b="-170513"/>
                          </a:stretch>
                        </a:blipFill>
                      </a:tcPr>
                    </a:tc>
                    <a:tc>
                      <a:txBody>
                        <a:bodyPr/>
                        <a:lstStyle/>
                        <a:p>
                          <a:endParaRPr lang="en-US"/>
                        </a:p>
                      </a:txBody>
                      <a:tcPr>
                        <a:blipFill>
                          <a:blip r:embed="rId4"/>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4"/>
                          <a:stretch>
                            <a:fillRect l="-556" t="-595714" r="-201667" b="-90000"/>
                          </a:stretch>
                        </a:blipFill>
                      </a:tcPr>
                    </a:tc>
                    <a:tc>
                      <a:txBody>
                        <a:bodyPr/>
                        <a:lstStyle/>
                        <a:p>
                          <a:endParaRPr lang="en-US"/>
                        </a:p>
                      </a:txBody>
                      <a:tcPr>
                        <a:blipFill>
                          <a:blip r:embed="rId4"/>
                          <a:stretch>
                            <a:fillRect l="-80444" t="-595714" r="-61333" b="-90000"/>
                          </a:stretch>
                        </a:blipFill>
                      </a:tcPr>
                    </a:tc>
                    <a:tc>
                      <a:txBody>
                        <a:bodyPr/>
                        <a:lstStyle/>
                        <a:p>
                          <a:endParaRPr lang="en-US"/>
                        </a:p>
                      </a:txBody>
                      <a:tcPr>
                        <a:blipFill>
                          <a:blip r:embed="rId4"/>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4"/>
                          <a:stretch>
                            <a:fillRect l="-556" t="-798361" r="-201667" b="-3279"/>
                          </a:stretch>
                        </a:blipFill>
                      </a:tcPr>
                    </a:tc>
                    <a:tc>
                      <a:txBody>
                        <a:bodyPr/>
                        <a:lstStyle/>
                        <a:p>
                          <a:endParaRPr lang="en-US"/>
                        </a:p>
                      </a:txBody>
                      <a:tcPr>
                        <a:blipFill>
                          <a:blip r:embed="rId4"/>
                          <a:stretch>
                            <a:fillRect l="-80444" t="-798361" r="-61333" b="-3279"/>
                          </a:stretch>
                        </a:blipFill>
                      </a:tcPr>
                    </a:tc>
                    <a:tc>
                      <a:txBody>
                        <a:bodyPr/>
                        <a:lstStyle/>
                        <a:p>
                          <a:endParaRPr lang="en-US"/>
                        </a:p>
                      </a:txBody>
                      <a:tcPr>
                        <a:blipFill>
                          <a:blip r:embed="rId4"/>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p:sp>
        <p:nvSpPr>
          <p:cNvPr id="12" name="CasellaDiTesto 11">
            <a:extLst>
              <a:ext uri="{FF2B5EF4-FFF2-40B4-BE49-F238E27FC236}">
                <a16:creationId xmlns:a16="http://schemas.microsoft.com/office/drawing/2014/main" id="{19CCEFBF-CE96-438F-B73F-3B3A176AC6C5}"/>
              </a:ext>
            </a:extLst>
          </p:cNvPr>
          <p:cNvSpPr txBox="1"/>
          <p:nvPr/>
        </p:nvSpPr>
        <p:spPr>
          <a:xfrm>
            <a:off x="8039338" y="1077119"/>
            <a:ext cx="371301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About fit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in both cases the past data are fitted perfectly;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have been many dpcm before that of      06/11/2020 (yellow, orange, red zones), thus the confinement measures were not applied in the same way in all regions; </a:t>
            </a:r>
          </a:p>
          <a:p>
            <a:pPr marL="285750" indent="-285750">
              <a:buFont typeface="Arial" panose="020B0604020202020204" pitchFamily="34" charset="0"/>
              <a:buChar char="•"/>
              <a:defRPr/>
            </a:pPr>
            <a:r>
              <a:rPr lang="en-GB" sz="1400" noProof="1">
                <a:solidFill>
                  <a:prstClr val="black"/>
                </a:solidFill>
                <a:latin typeface="Times New Roman" panose="02020603050405020304" pitchFamily="18" charset="0"/>
                <a:cs typeface="Times New Roman" panose="02020603050405020304" pitchFamily="18" charset="0"/>
              </a:rPr>
              <a:t>noisy data (e.g. due to the regional-level system of Italian healthcare, data are collected at a regional level and then reported to the National level via the Pro-tezione Civile transferring them to WHO);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the fact that in most cases the progress of the epidemic is not controlled means that further measures must be taken;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43F52798-F32F-4179-A4BE-079ACBB85952}"/>
                  </a:ext>
                </a:extLst>
              </p:cNvPr>
              <p:cNvSpPr txBox="1"/>
              <p:nvPr/>
            </p:nvSpPr>
            <p:spPr>
              <a:xfrm>
                <a:off x="607738" y="4779170"/>
                <a:ext cx="327938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0.06% of cases.</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13" name="CasellaDiTesto 12">
                <a:extLst>
                  <a:ext uri="{FF2B5EF4-FFF2-40B4-BE49-F238E27FC236}">
                    <a16:creationId xmlns:a16="http://schemas.microsoft.com/office/drawing/2014/main" id="{43F52798-F32F-4179-A4BE-079ACBB85952}"/>
                  </a:ext>
                </a:extLst>
              </p:cNvPr>
              <p:cNvSpPr txBox="1">
                <a:spLocks noRot="1" noChangeAspect="1" noMove="1" noResize="1" noEditPoints="1" noAdjustHandles="1" noChangeArrowheads="1" noChangeShapeType="1" noTextEdit="1"/>
              </p:cNvSpPr>
              <p:nvPr/>
            </p:nvSpPr>
            <p:spPr>
              <a:xfrm>
                <a:off x="607738" y="4779170"/>
                <a:ext cx="3279381" cy="1600438"/>
              </a:xfrm>
              <a:prstGeom prst="rect">
                <a:avLst/>
              </a:prstGeom>
              <a:blipFill>
                <a:blip r:embed="rId5"/>
                <a:stretch>
                  <a:fillRect l="-558" t="-760" b="-26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70150D9B-825E-4AA5-85DB-A6A270C1D54F}"/>
                  </a:ext>
                </a:extLst>
              </p:cNvPr>
              <p:cNvSpPr txBox="1"/>
              <p:nvPr/>
            </p:nvSpPr>
            <p:spPr>
              <a:xfrm>
                <a:off x="4323538" y="4779170"/>
                <a:ext cx="327938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18%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p:txBody>
          </p:sp>
        </mc:Choice>
        <mc:Fallback xmlns="">
          <p:sp>
            <p:nvSpPr>
              <p:cNvPr id="14" name="CasellaDiTesto 13">
                <a:extLst>
                  <a:ext uri="{FF2B5EF4-FFF2-40B4-BE49-F238E27FC236}">
                    <a16:creationId xmlns:a16="http://schemas.microsoft.com/office/drawing/2014/main" id="{70150D9B-825E-4AA5-85DB-A6A270C1D54F}"/>
                  </a:ext>
                </a:extLst>
              </p:cNvPr>
              <p:cNvSpPr txBox="1">
                <a:spLocks noRot="1" noChangeAspect="1" noMove="1" noResize="1" noEditPoints="1" noAdjustHandles="1" noChangeArrowheads="1" noChangeShapeType="1" noTextEdit="1"/>
              </p:cNvSpPr>
              <p:nvPr/>
            </p:nvSpPr>
            <p:spPr>
              <a:xfrm>
                <a:off x="4323538" y="4779170"/>
                <a:ext cx="3279381" cy="1600438"/>
              </a:xfrm>
              <a:prstGeom prst="rect">
                <a:avLst/>
              </a:prstGeom>
              <a:blipFill>
                <a:blip r:embed="rId6"/>
                <a:stretch>
                  <a:fillRect l="-558" t="-760" b="-2662"/>
                </a:stretch>
              </a:blipFill>
            </p:spPr>
            <p:txBody>
              <a:bodyPr/>
              <a:lstStyle/>
              <a:p>
                <a:r>
                  <a:rPr lang="en-GB">
                    <a:noFill/>
                  </a:rPr>
                  <a:t> </a:t>
                </a:r>
              </a:p>
            </p:txBody>
          </p:sp>
        </mc:Fallback>
      </mc:AlternateContent>
    </p:spTree>
    <p:extLst>
      <p:ext uri="{BB962C8B-B14F-4D97-AF65-F5344CB8AC3E}">
        <p14:creationId xmlns:p14="http://schemas.microsoft.com/office/powerpoint/2010/main" val="3529495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9" name="Immagine 8" descr="Immagine che contiene testo&#10;&#10;Descrizione generata automaticamente">
            <a:extLst>
              <a:ext uri="{FF2B5EF4-FFF2-40B4-BE49-F238E27FC236}">
                <a16:creationId xmlns:a16="http://schemas.microsoft.com/office/drawing/2014/main" id="{11333D7C-796E-4E95-B54C-545013C40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64" y="650845"/>
            <a:ext cx="6213600" cy="3106800"/>
          </a:xfrm>
          <a:prstGeom prst="rect">
            <a:avLst/>
          </a:prstGeom>
        </p:spPr>
      </p:pic>
      <p:pic>
        <p:nvPicPr>
          <p:cNvPr id="11" name="Immagine 10">
            <a:extLst>
              <a:ext uri="{FF2B5EF4-FFF2-40B4-BE49-F238E27FC236}">
                <a16:creationId xmlns:a16="http://schemas.microsoft.com/office/drawing/2014/main" id="{84481EAC-D0DD-4E37-A9B6-10EE280EB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64" y="3429000"/>
            <a:ext cx="6213600" cy="3106800"/>
          </a:xfrm>
          <a:prstGeom prst="rect">
            <a:avLst/>
          </a:prstGeom>
        </p:spPr>
      </p:pic>
      <p:pic>
        <p:nvPicPr>
          <p:cNvPr id="13" name="Immagine 12">
            <a:extLst>
              <a:ext uri="{FF2B5EF4-FFF2-40B4-BE49-F238E27FC236}">
                <a16:creationId xmlns:a16="http://schemas.microsoft.com/office/drawing/2014/main" id="{8611A20F-3A30-43AE-86E2-92B39A041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64" y="650845"/>
            <a:ext cx="6213600" cy="3106800"/>
          </a:xfrm>
          <a:prstGeom prst="rect">
            <a:avLst/>
          </a:prstGeom>
        </p:spPr>
      </p:pic>
      <p:pic>
        <p:nvPicPr>
          <p:cNvPr id="15" name="Immagine 14">
            <a:extLst>
              <a:ext uri="{FF2B5EF4-FFF2-40B4-BE49-F238E27FC236}">
                <a16:creationId xmlns:a16="http://schemas.microsoft.com/office/drawing/2014/main" id="{7EC94E47-7310-4B90-ACA7-9794D65D1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764" y="3429000"/>
            <a:ext cx="6213600" cy="3106800"/>
          </a:xfrm>
          <a:prstGeom prst="rect">
            <a:avLst/>
          </a:prstGeom>
        </p:spPr>
      </p:pic>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F67D360D-3B48-429A-993D-92A3558ACA4A}"/>
                  </a:ext>
                </a:extLst>
              </p:cNvPr>
              <p:cNvSpPr txBox="1"/>
              <p:nvPr/>
            </p:nvSpPr>
            <p:spPr>
              <a:xfrm>
                <a:off x="2239828" y="268606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1°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1</m:t>
                      </m:r>
                      <m:r>
                        <a:rPr lang="it-IT" sz="1000" b="0" i="1" noProof="1" smtClean="0">
                          <a:latin typeface="Cambria Math" panose="02040503050406030204" pitchFamily="18" charset="0"/>
                          <a:cs typeface="Times New Roman" panose="02020603050405020304" pitchFamily="18" charset="0"/>
                        </a:rPr>
                        <m:t>1</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6" name="CasellaDiTesto 15">
                <a:extLst>
                  <a:ext uri="{FF2B5EF4-FFF2-40B4-BE49-F238E27FC236}">
                    <a16:creationId xmlns:a16="http://schemas.microsoft.com/office/drawing/2014/main" id="{F67D360D-3B48-429A-993D-92A3558ACA4A}"/>
                  </a:ext>
                </a:extLst>
              </p:cNvPr>
              <p:cNvSpPr txBox="1">
                <a:spLocks noRot="1" noChangeAspect="1" noMove="1" noResize="1" noEditPoints="1" noAdjustHandles="1" noChangeArrowheads="1" noChangeShapeType="1" noTextEdit="1"/>
              </p:cNvSpPr>
              <p:nvPr/>
            </p:nvSpPr>
            <p:spPr>
              <a:xfrm>
                <a:off x="2239828" y="2686062"/>
                <a:ext cx="974577" cy="556691"/>
              </a:xfrm>
              <a:prstGeom prst="rect">
                <a:avLst/>
              </a:prstGeom>
              <a:blipFill>
                <a:blip r:embed="rId6"/>
                <a:stretch>
                  <a:fillRect r="-1875"/>
                </a:stretch>
              </a:blipFill>
            </p:spPr>
            <p:txBody>
              <a:bodyPr/>
              <a:lstStyle/>
              <a:p>
                <a:r>
                  <a:rPr lang="en-GB">
                    <a:noFill/>
                  </a:rPr>
                  <a:t> </a:t>
                </a:r>
              </a:p>
            </p:txBody>
          </p:sp>
        </mc:Fallback>
      </mc:AlternateContent>
      <p:cxnSp>
        <p:nvCxnSpPr>
          <p:cNvPr id="17" name="Connettore 2 16">
            <a:extLst>
              <a:ext uri="{FF2B5EF4-FFF2-40B4-BE49-F238E27FC236}">
                <a16:creationId xmlns:a16="http://schemas.microsoft.com/office/drawing/2014/main" id="{D9B8737B-F793-4376-839E-9F73F27CADBC}"/>
              </a:ext>
            </a:extLst>
          </p:cNvPr>
          <p:cNvCxnSpPr>
            <a:cxnSpLocks/>
          </p:cNvCxnSpPr>
          <p:nvPr/>
        </p:nvCxnSpPr>
        <p:spPr>
          <a:xfrm flipH="1" flipV="1">
            <a:off x="1907987" y="2686062"/>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ttangolo con angoli arrotondati 17">
            <a:extLst>
              <a:ext uri="{FF2B5EF4-FFF2-40B4-BE49-F238E27FC236}">
                <a16:creationId xmlns:a16="http://schemas.microsoft.com/office/drawing/2014/main" id="{2C588723-4A01-4ADD-8AF6-0B044515EFE5}"/>
              </a:ext>
            </a:extLst>
          </p:cNvPr>
          <p:cNvSpPr/>
          <p:nvPr/>
        </p:nvSpPr>
        <p:spPr>
          <a:xfrm>
            <a:off x="2279466" y="268606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A282978B-993D-44AA-B375-E6A777AC2150}"/>
                  </a:ext>
                </a:extLst>
              </p:cNvPr>
              <p:cNvSpPr txBox="1"/>
              <p:nvPr/>
            </p:nvSpPr>
            <p:spPr>
              <a:xfrm>
                <a:off x="3221338" y="2364103"/>
                <a:ext cx="974577" cy="553998"/>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2°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3</m:t>
                      </m:r>
                      <m:r>
                        <a:rPr lang="it-IT" sz="1000" b="0" i="1" noProof="1" smtClean="0">
                          <a:latin typeface="Cambria Math" panose="02040503050406030204" pitchFamily="18" charset="0"/>
                          <a:cs typeface="Times New Roman" panose="02020603050405020304" pitchFamily="18" charset="0"/>
                        </a:rPr>
                        <m:t>0</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9" name="CasellaDiTesto 18">
                <a:extLst>
                  <a:ext uri="{FF2B5EF4-FFF2-40B4-BE49-F238E27FC236}">
                    <a16:creationId xmlns:a16="http://schemas.microsoft.com/office/drawing/2014/main" id="{A282978B-993D-44AA-B375-E6A777AC2150}"/>
                  </a:ext>
                </a:extLst>
              </p:cNvPr>
              <p:cNvSpPr txBox="1">
                <a:spLocks noRot="1" noChangeAspect="1" noMove="1" noResize="1" noEditPoints="1" noAdjustHandles="1" noChangeArrowheads="1" noChangeShapeType="1" noTextEdit="1"/>
              </p:cNvSpPr>
              <p:nvPr/>
            </p:nvSpPr>
            <p:spPr>
              <a:xfrm>
                <a:off x="3221338" y="2364103"/>
                <a:ext cx="974577" cy="553998"/>
              </a:xfrm>
              <a:prstGeom prst="rect">
                <a:avLst/>
              </a:prstGeom>
              <a:blipFill>
                <a:blip r:embed="rId7"/>
                <a:stretch>
                  <a:fillRect r="-1875"/>
                </a:stretch>
              </a:blipFill>
            </p:spPr>
            <p:txBody>
              <a:bodyPr/>
              <a:lstStyle/>
              <a:p>
                <a:r>
                  <a:rPr lang="en-GB">
                    <a:noFill/>
                  </a:rPr>
                  <a:t> </a:t>
                </a:r>
              </a:p>
            </p:txBody>
          </p:sp>
        </mc:Fallback>
      </mc:AlternateContent>
      <p:cxnSp>
        <p:nvCxnSpPr>
          <p:cNvPr id="20" name="Connettore 2 19">
            <a:extLst>
              <a:ext uri="{FF2B5EF4-FFF2-40B4-BE49-F238E27FC236}">
                <a16:creationId xmlns:a16="http://schemas.microsoft.com/office/drawing/2014/main" id="{946D55FE-35D9-415A-95BF-78B145D35EDA}"/>
              </a:ext>
            </a:extLst>
          </p:cNvPr>
          <p:cNvCxnSpPr>
            <a:cxnSpLocks/>
            <a:stCxn id="21" idx="1"/>
          </p:cNvCxnSpPr>
          <p:nvPr/>
        </p:nvCxnSpPr>
        <p:spPr>
          <a:xfrm flipH="1" flipV="1">
            <a:off x="2924247" y="2100570"/>
            <a:ext cx="334376" cy="53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con angoli arrotondati 20">
            <a:extLst>
              <a:ext uri="{FF2B5EF4-FFF2-40B4-BE49-F238E27FC236}">
                <a16:creationId xmlns:a16="http://schemas.microsoft.com/office/drawing/2014/main" id="{A0D367C3-4E65-44F9-8B1F-96F72335ADC9}"/>
              </a:ext>
            </a:extLst>
          </p:cNvPr>
          <p:cNvSpPr/>
          <p:nvPr/>
        </p:nvSpPr>
        <p:spPr>
          <a:xfrm>
            <a:off x="3258623" y="2361410"/>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417D5326-276C-49A0-80EA-0C522ED84F13}"/>
                  </a:ext>
                </a:extLst>
              </p:cNvPr>
              <p:cNvSpPr txBox="1"/>
              <p:nvPr/>
            </p:nvSpPr>
            <p:spPr>
              <a:xfrm>
                <a:off x="4325864" y="240834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417D5326-276C-49A0-80EA-0C522ED84F13}"/>
                  </a:ext>
                </a:extLst>
              </p:cNvPr>
              <p:cNvSpPr txBox="1">
                <a:spLocks noRot="1" noChangeAspect="1" noMove="1" noResize="1" noEditPoints="1" noAdjustHandles="1" noChangeArrowheads="1" noChangeShapeType="1" noTextEdit="1"/>
              </p:cNvSpPr>
              <p:nvPr/>
            </p:nvSpPr>
            <p:spPr>
              <a:xfrm>
                <a:off x="4325864" y="2408345"/>
                <a:ext cx="909025" cy="246221"/>
              </a:xfrm>
              <a:prstGeom prst="rect">
                <a:avLst/>
              </a:prstGeom>
              <a:blipFill>
                <a:blip r:embed="rId8"/>
                <a:stretch>
                  <a:fillRect b="-5000"/>
                </a:stretch>
              </a:blipFill>
            </p:spPr>
            <p:txBody>
              <a:bodyPr/>
              <a:lstStyle/>
              <a:p>
                <a:r>
                  <a:rPr lang="en-GB">
                    <a:noFill/>
                  </a:rPr>
                  <a:t> </a:t>
                </a:r>
              </a:p>
            </p:txBody>
          </p:sp>
        </mc:Fallback>
      </mc:AlternateContent>
      <p:cxnSp>
        <p:nvCxnSpPr>
          <p:cNvPr id="23" name="Connettore 2 22">
            <a:extLst>
              <a:ext uri="{FF2B5EF4-FFF2-40B4-BE49-F238E27FC236}">
                <a16:creationId xmlns:a16="http://schemas.microsoft.com/office/drawing/2014/main" id="{0361B8FC-1110-4B52-9836-1A60B0B34566}"/>
              </a:ext>
            </a:extLst>
          </p:cNvPr>
          <p:cNvCxnSpPr>
            <a:cxnSpLocks/>
          </p:cNvCxnSpPr>
          <p:nvPr/>
        </p:nvCxnSpPr>
        <p:spPr>
          <a:xfrm flipH="1" flipV="1">
            <a:off x="4037557" y="2014486"/>
            <a:ext cx="381421" cy="516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ttangolo con angoli arrotondati 25">
            <a:extLst>
              <a:ext uri="{FF2B5EF4-FFF2-40B4-BE49-F238E27FC236}">
                <a16:creationId xmlns:a16="http://schemas.microsoft.com/office/drawing/2014/main" id="{8A9C873B-0E7D-4D9D-8E63-DB11AC713CF0}"/>
              </a:ext>
            </a:extLst>
          </p:cNvPr>
          <p:cNvSpPr/>
          <p:nvPr/>
        </p:nvSpPr>
        <p:spPr>
          <a:xfrm>
            <a:off x="4418978" y="2386020"/>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022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mc:AlternateContent xmlns:mc="http://schemas.openxmlformats.org/markup-compatibility/2006" xmlns:a14="http://schemas.microsoft.com/office/drawing/2010/main">
        <mc:Choice Requires="a14">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640803077"/>
                  </p:ext>
                </p:extLst>
              </p:nvPr>
            </p:nvGraphicFramePr>
            <p:xfrm>
              <a:off x="415637" y="784479"/>
              <a:ext cx="2590589" cy="3078520"/>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2005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20050">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200" b="1" i="1" dirty="0">
                              <a:latin typeface="Times New Roman" panose="02020603050405020304" pitchFamily="18" charset="0"/>
                              <a:cs typeface="Times New Roman" panose="02020603050405020304" pitchFamily="18" charset="0"/>
                            </a:rPr>
                            <a:t>Std</a:t>
                          </a:r>
                          <a:endParaRPr lang="en-GB" sz="12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200" b="1" i="1" noProof="1" dirty="0" smtClean="0">
                                        <a:latin typeface="Cambria Math" panose="02040503050406030204" pitchFamily="18" charset="0"/>
                                        <a:cs typeface="Times New Roman" panose="02020603050405020304" pitchFamily="18" charset="0"/>
                                      </a:rPr>
                                    </m:ctrlPr>
                                  </m:accPr>
                                  <m:e>
                                    <m:r>
                                      <a:rPr lang="it-IT" sz="1200" b="1" i="1" noProof="1" dirty="0">
                                        <a:latin typeface="Cambria Math" panose="02040503050406030204" pitchFamily="18" charset="0"/>
                                        <a:cs typeface="Times New Roman" panose="02020603050405020304" pitchFamily="18" charset="0"/>
                                      </a:rPr>
                                      <m:t>𝑹</m:t>
                                    </m:r>
                                  </m:e>
                                </m:acc>
                              </m:oMath>
                            </m:oMathPara>
                          </a14:m>
                          <a:endParaRPr lang="en-GB" sz="12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20050">
                    <a:tc>
                      <a:txBody>
                        <a:bodyPr/>
                        <a:lstStyle/>
                        <a:p>
                          <a:pPr/>
                          <a14:m>
                            <m:oMathPara xmlns:m="http://schemas.openxmlformats.org/officeDocument/2006/math">
                              <m:oMathParaPr>
                                <m:jc m:val="centerGroup"/>
                              </m:oMathParaPr>
                              <m:oMath xmlns:m="http://schemas.openxmlformats.org/officeDocument/2006/math">
                                <m:r>
                                  <a:rPr lang="it-IT" sz="1200" b="1" i="1" smtClean="0">
                                    <a:latin typeface="Cambria Math" panose="02040503050406030204" pitchFamily="18" charset="0"/>
                                  </a:rPr>
                                  <m:t>𝜷</m:t>
                                </m:r>
                              </m:oMath>
                            </m:oMathPara>
                          </a14:m>
                          <a:endParaRPr lang="it-IT" sz="12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0.370±0.00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407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0.020±0.005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407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0.055±0.005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407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0.007±0.009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68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𝑰</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0.13±0.02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20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𝑿</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640803077"/>
                  </p:ext>
                </p:extLst>
              </p:nvPr>
            </p:nvGraphicFramePr>
            <p:xfrm>
              <a:off x="415637" y="784479"/>
              <a:ext cx="2590589" cy="3078520"/>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2005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20050">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337" t="-103846" r="-61798" b="-775000"/>
                          </a:stretch>
                        </a:blipFill>
                      </a:tcPr>
                    </a:tc>
                    <a:tc>
                      <a:txBody>
                        <a:bodyPr/>
                        <a:lstStyle/>
                        <a:p>
                          <a:endParaRPr lang="en-US"/>
                        </a:p>
                      </a:txBody>
                      <a:tcPr>
                        <a:blipFill>
                          <a:blip r:embed="rId2"/>
                          <a:stretch>
                            <a:fillRect l="-302830" t="-103846" r="-3774" b="-775000"/>
                          </a:stretch>
                        </a:blipFill>
                      </a:tcPr>
                    </a:tc>
                    <a:extLst>
                      <a:ext uri="{0D108BD9-81ED-4DB2-BD59-A6C34878D82A}">
                        <a16:rowId xmlns:a16="http://schemas.microsoft.com/office/drawing/2014/main" val="3725457031"/>
                      </a:ext>
                    </a:extLst>
                  </a:tr>
                  <a:tr h="320050">
                    <a:tc>
                      <a:txBody>
                        <a:bodyPr/>
                        <a:lstStyle/>
                        <a:p>
                          <a:endParaRPr lang="en-US"/>
                        </a:p>
                      </a:txBody>
                      <a:tcPr>
                        <a:blipFill>
                          <a:blip r:embed="rId2"/>
                          <a:stretch>
                            <a:fillRect l="-704" t="-200000" r="-202817" b="-660377"/>
                          </a:stretch>
                        </a:blipFill>
                      </a:tcPr>
                    </a:tc>
                    <a:tc>
                      <a:txBody>
                        <a:bodyPr/>
                        <a:lstStyle/>
                        <a:p>
                          <a:endParaRPr lang="en-US"/>
                        </a:p>
                      </a:txBody>
                      <a:tcPr>
                        <a:blipFill>
                          <a:blip r:embed="rId2"/>
                          <a:stretch>
                            <a:fillRect l="-80337" t="-200000" r="-61798" b="-660377"/>
                          </a:stretch>
                        </a:blipFill>
                      </a:tcPr>
                    </a:tc>
                    <a:tc>
                      <a:txBody>
                        <a:bodyPr/>
                        <a:lstStyle/>
                        <a:p>
                          <a:endParaRPr lang="en-US"/>
                        </a:p>
                      </a:txBody>
                      <a:tcPr>
                        <a:blipFill>
                          <a:blip r:embed="rId2"/>
                          <a:stretch>
                            <a:fillRect l="-302830" t="-200000" r="-3774" b="-660377"/>
                          </a:stretch>
                        </a:blipFill>
                      </a:tcPr>
                    </a:tc>
                    <a:extLst>
                      <a:ext uri="{0D108BD9-81ED-4DB2-BD59-A6C34878D82A}">
                        <a16:rowId xmlns:a16="http://schemas.microsoft.com/office/drawing/2014/main" val="1596713385"/>
                      </a:ext>
                    </a:extLst>
                  </a:tr>
                  <a:tr h="457200">
                    <a:tc>
                      <a:txBody>
                        <a:bodyPr/>
                        <a:lstStyle/>
                        <a:p>
                          <a:endParaRPr lang="en-US"/>
                        </a:p>
                      </a:txBody>
                      <a:tcPr>
                        <a:blipFill>
                          <a:blip r:embed="rId2"/>
                          <a:stretch>
                            <a:fillRect l="-704" t="-212000" r="-202817" b="-366667"/>
                          </a:stretch>
                        </a:blipFill>
                      </a:tcPr>
                    </a:tc>
                    <a:tc>
                      <a:txBody>
                        <a:bodyPr/>
                        <a:lstStyle/>
                        <a:p>
                          <a:endParaRPr lang="en-US"/>
                        </a:p>
                      </a:txBody>
                      <a:tcPr>
                        <a:blipFill>
                          <a:blip r:embed="rId2"/>
                          <a:stretch>
                            <a:fillRect l="-80337" t="-212000" r="-61798" b="-366667"/>
                          </a:stretch>
                        </a:blipFill>
                      </a:tcPr>
                    </a:tc>
                    <a:tc>
                      <a:txBody>
                        <a:bodyPr/>
                        <a:lstStyle/>
                        <a:p>
                          <a:endParaRPr lang="en-US"/>
                        </a:p>
                      </a:txBody>
                      <a:tcPr>
                        <a:blipFill>
                          <a:blip r:embed="rId2"/>
                          <a:stretch>
                            <a:fillRect l="-302830" t="-212000" r="-3774" b="-366667"/>
                          </a:stretch>
                        </a:blipFill>
                      </a:tcPr>
                    </a:tc>
                    <a:extLst>
                      <a:ext uri="{0D108BD9-81ED-4DB2-BD59-A6C34878D82A}">
                        <a16:rowId xmlns:a16="http://schemas.microsoft.com/office/drawing/2014/main" val="4032498058"/>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337" t="-312000" r="-61798" b="-266667"/>
                          </a:stretch>
                        </a:blipFill>
                      </a:tcPr>
                    </a:tc>
                    <a:tc>
                      <a:txBody>
                        <a:bodyPr/>
                        <a:lstStyle/>
                        <a:p>
                          <a:endParaRPr lang="en-US"/>
                        </a:p>
                      </a:txBody>
                      <a:tcPr>
                        <a:blipFill>
                          <a:blip r:embed="rId2"/>
                          <a:stretch>
                            <a:fillRect l="-302830" t="-312000" r="-3774" b="-266667"/>
                          </a:stretch>
                        </a:blipFill>
                      </a:tcPr>
                    </a:tc>
                    <a:extLst>
                      <a:ext uri="{0D108BD9-81ED-4DB2-BD59-A6C34878D82A}">
                        <a16:rowId xmlns:a16="http://schemas.microsoft.com/office/drawing/2014/main" val="3456249853"/>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337" t="-412000" r="-61798" b="-166667"/>
                          </a:stretch>
                        </a:blipFill>
                      </a:tcPr>
                    </a:tc>
                    <a:tc>
                      <a:txBody>
                        <a:bodyPr/>
                        <a:lstStyle/>
                        <a:p>
                          <a:endParaRPr lang="en-US"/>
                        </a:p>
                      </a:txBody>
                      <a:tcPr>
                        <a:blipFill>
                          <a:blip r:embed="rId2"/>
                          <a:stretch>
                            <a:fillRect l="-302830" t="-412000" r="-3774" b="-166667"/>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704" t="-548571" r="-202817" b="-78571"/>
                          </a:stretch>
                        </a:blipFill>
                      </a:tcPr>
                    </a:tc>
                    <a:tc>
                      <a:txBody>
                        <a:bodyPr/>
                        <a:lstStyle/>
                        <a:p>
                          <a:endParaRPr lang="en-US"/>
                        </a:p>
                      </a:txBody>
                      <a:tcPr>
                        <a:blipFill>
                          <a:blip r:embed="rId2"/>
                          <a:stretch>
                            <a:fillRect l="-80337" t="-548571" r="-61798" b="-78571"/>
                          </a:stretch>
                        </a:blipFill>
                      </a:tcPr>
                    </a:tc>
                    <a:tc>
                      <a:txBody>
                        <a:bodyPr/>
                        <a:lstStyle/>
                        <a:p>
                          <a:endParaRPr lang="en-US"/>
                        </a:p>
                      </a:txBody>
                      <a:tcPr>
                        <a:blipFill>
                          <a:blip r:embed="rId2"/>
                          <a:stretch>
                            <a:fillRect l="-302830" t="-548571" r="-3774" b="-78571"/>
                          </a:stretch>
                        </a:blipFill>
                      </a:tcPr>
                    </a:tc>
                    <a:extLst>
                      <a:ext uri="{0D108BD9-81ED-4DB2-BD59-A6C34878D82A}">
                        <a16:rowId xmlns:a16="http://schemas.microsoft.com/office/drawing/2014/main" val="3526196610"/>
                      </a:ext>
                    </a:extLst>
                  </a:tr>
                  <a:tr h="320050">
                    <a:tc>
                      <a:txBody>
                        <a:bodyPr/>
                        <a:lstStyle/>
                        <a:p>
                          <a:endParaRPr lang="en-US"/>
                        </a:p>
                      </a:txBody>
                      <a:tcPr>
                        <a:blipFill>
                          <a:blip r:embed="rId2"/>
                          <a:stretch>
                            <a:fillRect l="-704" t="-856604" r="-202817" b="-3774"/>
                          </a:stretch>
                        </a:blipFill>
                      </a:tcPr>
                    </a:tc>
                    <a:tc>
                      <a:txBody>
                        <a:bodyPr/>
                        <a:lstStyle/>
                        <a:p>
                          <a:endParaRPr lang="en-US"/>
                        </a:p>
                      </a:txBody>
                      <a:tcPr>
                        <a:blipFill>
                          <a:blip r:embed="rId2"/>
                          <a:stretch>
                            <a:fillRect l="-80337" t="-856604" r="-61798" b="-3774"/>
                          </a:stretch>
                        </a:blipFill>
                      </a:tcPr>
                    </a:tc>
                    <a:tc>
                      <a:txBody>
                        <a:bodyPr/>
                        <a:lstStyle/>
                        <a:p>
                          <a:endParaRPr lang="en-US"/>
                        </a:p>
                      </a:txBody>
                      <a:tcPr>
                        <a:blipFill>
                          <a:blip r:embed="rId2"/>
                          <a:stretch>
                            <a:fillRect l="-302830" t="-856604" r="-3774" b="-3774"/>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0F9D6B95-85C6-44E7-8CC4-1561BA2EA10A}"/>
                  </a:ext>
                </a:extLst>
              </p:cNvPr>
              <p:cNvSpPr txBox="1"/>
              <p:nvPr/>
            </p:nvSpPr>
            <p:spPr>
              <a:xfrm>
                <a:off x="415636" y="3999424"/>
                <a:ext cx="25905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5</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≈2.00&gt;1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4" name="CasellaDiTesto 3">
                <a:extLst>
                  <a:ext uri="{FF2B5EF4-FFF2-40B4-BE49-F238E27FC236}">
                    <a16:creationId xmlns:a16="http://schemas.microsoft.com/office/drawing/2014/main" id="{0F9D6B95-85C6-44E7-8CC4-1561BA2EA10A}"/>
                  </a:ext>
                </a:extLst>
              </p:cNvPr>
              <p:cNvSpPr txBox="1">
                <a:spLocks noRot="1" noChangeAspect="1" noMove="1" noResize="1" noEditPoints="1" noAdjustHandles="1" noChangeArrowheads="1" noChangeShapeType="1" noTextEdit="1"/>
              </p:cNvSpPr>
              <p:nvPr/>
            </p:nvSpPr>
            <p:spPr>
              <a:xfrm>
                <a:off x="415636" y="3999424"/>
                <a:ext cx="2590590" cy="954107"/>
              </a:xfrm>
              <a:prstGeom prst="rect">
                <a:avLst/>
              </a:prstGeom>
              <a:blipFill>
                <a:blip r:embed="rId3"/>
                <a:stretch>
                  <a:fillRect l="-706" t="-1274" b="-57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4132314285"/>
                  </p:ext>
                </p:extLst>
              </p:nvPr>
            </p:nvGraphicFramePr>
            <p:xfrm>
              <a:off x="3181927" y="784479"/>
              <a:ext cx="2590589" cy="3078521"/>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06455">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412361">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200" b="1" i="1" dirty="0">
                              <a:latin typeface="Times New Roman" panose="02020603050405020304" pitchFamily="18" charset="0"/>
                              <a:cs typeface="Times New Roman" panose="02020603050405020304" pitchFamily="18" charset="0"/>
                            </a:rPr>
                            <a:t>Std</a:t>
                          </a:r>
                          <a:endParaRPr lang="en-GB" sz="12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200" b="1" i="1" noProof="1" dirty="0" smtClean="0">
                                        <a:latin typeface="Cambria Math" panose="02040503050406030204" pitchFamily="18" charset="0"/>
                                        <a:cs typeface="Times New Roman" panose="02020603050405020304" pitchFamily="18" charset="0"/>
                                      </a:rPr>
                                    </m:ctrlPr>
                                  </m:accPr>
                                  <m:e>
                                    <m:r>
                                      <a:rPr lang="it-IT" sz="1200" b="1" i="1" noProof="1" dirty="0">
                                        <a:latin typeface="Cambria Math" panose="02040503050406030204" pitchFamily="18" charset="0"/>
                                        <a:cs typeface="Times New Roman" panose="02020603050405020304" pitchFamily="18" charset="0"/>
                                      </a:rPr>
                                      <m:t>𝑹</m:t>
                                    </m:r>
                                  </m:e>
                                </m:acc>
                              </m:oMath>
                            </m:oMathPara>
                          </a14:m>
                          <a:endParaRPr lang="en-GB" sz="12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275810">
                    <a:tc>
                      <a:txBody>
                        <a:bodyPr/>
                        <a:lstStyle/>
                        <a:p>
                          <a:pPr/>
                          <a14:m>
                            <m:oMathPara xmlns:m="http://schemas.openxmlformats.org/officeDocument/2006/math">
                              <m:oMathParaPr>
                                <m:jc m:val="centerGroup"/>
                              </m:oMathParaPr>
                              <m:oMath xmlns:m="http://schemas.openxmlformats.org/officeDocument/2006/math">
                                <m:r>
                                  <a:rPr lang="it-IT" sz="1200" b="1" i="1" smtClean="0">
                                    <a:latin typeface="Cambria Math" panose="02040503050406030204" pitchFamily="18" charset="0"/>
                                  </a:rPr>
                                  <m:t>𝜷</m:t>
                                </m:r>
                              </m:oMath>
                            </m:oMathPara>
                          </a14:m>
                          <a:endParaRPr lang="it-IT" sz="12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0.397±0.007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459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0.032±0.006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0.060±0.002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429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𝑰</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275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𝑿</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4132314285"/>
                  </p:ext>
                </p:extLst>
              </p:nvPr>
            </p:nvGraphicFramePr>
            <p:xfrm>
              <a:off x="3181927" y="784479"/>
              <a:ext cx="2590589" cy="3078521"/>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06455">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412361">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337" t="-75000" r="-62360" b="-573529"/>
                          </a:stretch>
                        </a:blipFill>
                      </a:tcPr>
                    </a:tc>
                    <a:tc>
                      <a:txBody>
                        <a:bodyPr/>
                        <a:lstStyle/>
                        <a:p>
                          <a:endParaRPr lang="en-US"/>
                        </a:p>
                      </a:txBody>
                      <a:tcPr>
                        <a:blipFill>
                          <a:blip r:embed="rId4"/>
                          <a:stretch>
                            <a:fillRect l="-302830" t="-75000" r="-4717" b="-573529"/>
                          </a:stretch>
                        </a:blipFill>
                      </a:tcPr>
                    </a:tc>
                    <a:extLst>
                      <a:ext uri="{0D108BD9-81ED-4DB2-BD59-A6C34878D82A}">
                        <a16:rowId xmlns:a16="http://schemas.microsoft.com/office/drawing/2014/main" val="3725457031"/>
                      </a:ext>
                    </a:extLst>
                  </a:tr>
                  <a:tr h="275810">
                    <a:tc>
                      <a:txBody>
                        <a:bodyPr/>
                        <a:lstStyle/>
                        <a:p>
                          <a:endParaRPr lang="en-US"/>
                        </a:p>
                      </a:txBody>
                      <a:tcPr>
                        <a:blipFill>
                          <a:blip r:embed="rId4"/>
                          <a:stretch>
                            <a:fillRect l="-704" t="-264444" r="-203521" b="-766667"/>
                          </a:stretch>
                        </a:blipFill>
                      </a:tcPr>
                    </a:tc>
                    <a:tc>
                      <a:txBody>
                        <a:bodyPr/>
                        <a:lstStyle/>
                        <a:p>
                          <a:endParaRPr lang="en-US"/>
                        </a:p>
                      </a:txBody>
                      <a:tcPr>
                        <a:blipFill>
                          <a:blip r:embed="rId4"/>
                          <a:stretch>
                            <a:fillRect l="-80337" t="-264444" r="-62360" b="-766667"/>
                          </a:stretch>
                        </a:blipFill>
                      </a:tcPr>
                    </a:tc>
                    <a:tc>
                      <a:txBody>
                        <a:bodyPr/>
                        <a:lstStyle/>
                        <a:p>
                          <a:endParaRPr lang="en-US"/>
                        </a:p>
                      </a:txBody>
                      <a:tcPr>
                        <a:blipFill>
                          <a:blip r:embed="rId4"/>
                          <a:stretch>
                            <a:fillRect l="-302830" t="-264444" r="-4717" b="-766667"/>
                          </a:stretch>
                        </a:blipFill>
                      </a:tcPr>
                    </a:tc>
                    <a:extLst>
                      <a:ext uri="{0D108BD9-81ED-4DB2-BD59-A6C34878D82A}">
                        <a16:rowId xmlns:a16="http://schemas.microsoft.com/office/drawing/2014/main" val="1596713385"/>
                      </a:ext>
                    </a:extLst>
                  </a:tr>
                  <a:tr h="459683">
                    <a:tc>
                      <a:txBody>
                        <a:bodyPr/>
                        <a:lstStyle/>
                        <a:p>
                          <a:endParaRPr lang="en-US"/>
                        </a:p>
                      </a:txBody>
                      <a:tcPr>
                        <a:blipFill>
                          <a:blip r:embed="rId4"/>
                          <a:stretch>
                            <a:fillRect l="-704" t="-215789" r="-203521" b="-353947"/>
                          </a:stretch>
                        </a:blipFill>
                      </a:tcPr>
                    </a:tc>
                    <a:tc>
                      <a:txBody>
                        <a:bodyPr/>
                        <a:lstStyle/>
                        <a:p>
                          <a:endParaRPr lang="en-US"/>
                        </a:p>
                      </a:txBody>
                      <a:tcPr>
                        <a:blipFill>
                          <a:blip r:embed="rId4"/>
                          <a:stretch>
                            <a:fillRect l="-80337" t="-215789" r="-62360" b="-353947"/>
                          </a:stretch>
                        </a:blipFill>
                      </a:tcPr>
                    </a:tc>
                    <a:tc>
                      <a:txBody>
                        <a:bodyPr/>
                        <a:lstStyle/>
                        <a:p>
                          <a:endParaRPr lang="en-US"/>
                        </a:p>
                      </a:txBody>
                      <a:tcPr>
                        <a:blipFill>
                          <a:blip r:embed="rId4"/>
                          <a:stretch>
                            <a:fillRect l="-302830" t="-215789" r="-4717" b="-353947"/>
                          </a:stretch>
                        </a:blipFill>
                      </a:tcPr>
                    </a:tc>
                    <a:extLst>
                      <a:ext uri="{0D108BD9-81ED-4DB2-BD59-A6C34878D82A}">
                        <a16:rowId xmlns:a16="http://schemas.microsoft.com/office/drawing/2014/main" val="4032498058"/>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337" t="-315789" r="-62360" b="-253947"/>
                          </a:stretch>
                        </a:blipFill>
                      </a:tcPr>
                    </a:tc>
                    <a:tc>
                      <a:txBody>
                        <a:bodyPr/>
                        <a:lstStyle/>
                        <a:p>
                          <a:endParaRPr lang="en-US"/>
                        </a:p>
                      </a:txBody>
                      <a:tcPr>
                        <a:blipFill>
                          <a:blip r:embed="rId4"/>
                          <a:stretch>
                            <a:fillRect l="-302830" t="-315789" r="-4717" b="-253947"/>
                          </a:stretch>
                        </a:blipFill>
                      </a:tcPr>
                    </a:tc>
                    <a:extLst>
                      <a:ext uri="{0D108BD9-81ED-4DB2-BD59-A6C34878D82A}">
                        <a16:rowId xmlns:a16="http://schemas.microsoft.com/office/drawing/2014/main" val="3456249853"/>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337" t="-421333" r="-62360" b="-157333"/>
                          </a:stretch>
                        </a:blipFill>
                      </a:tcPr>
                    </a:tc>
                    <a:tc>
                      <a:txBody>
                        <a:bodyPr/>
                        <a:lstStyle/>
                        <a:p>
                          <a:endParaRPr lang="en-US"/>
                        </a:p>
                      </a:txBody>
                      <a:tcPr>
                        <a:blipFill>
                          <a:blip r:embed="rId4"/>
                          <a:stretch>
                            <a:fillRect l="-302830" t="-421333" r="-4717" b="-157333"/>
                          </a:stretch>
                        </a:blipFill>
                      </a:tcPr>
                    </a:tc>
                    <a:extLst>
                      <a:ext uri="{0D108BD9-81ED-4DB2-BD59-A6C34878D82A}">
                        <a16:rowId xmlns:a16="http://schemas.microsoft.com/office/drawing/2014/main" val="2107900461"/>
                      </a:ext>
                    </a:extLst>
                  </a:tr>
                  <a:tr h="429036">
                    <a:tc>
                      <a:txBody>
                        <a:bodyPr/>
                        <a:lstStyle/>
                        <a:p>
                          <a:endParaRPr lang="en-US"/>
                        </a:p>
                      </a:txBody>
                      <a:tcPr>
                        <a:blipFill>
                          <a:blip r:embed="rId4"/>
                          <a:stretch>
                            <a:fillRect l="-704" t="-550704" r="-203521" b="-66197"/>
                          </a:stretch>
                        </a:blipFill>
                      </a:tcPr>
                    </a:tc>
                    <a:tc>
                      <a:txBody>
                        <a:bodyPr/>
                        <a:lstStyle/>
                        <a:p>
                          <a:endParaRPr lang="en-US"/>
                        </a:p>
                      </a:txBody>
                      <a:tcPr>
                        <a:blipFill>
                          <a:blip r:embed="rId4"/>
                          <a:stretch>
                            <a:fillRect l="-80337" t="-550704" r="-62360" b="-66197"/>
                          </a:stretch>
                        </a:blipFill>
                      </a:tcPr>
                    </a:tc>
                    <a:tc>
                      <a:txBody>
                        <a:bodyPr/>
                        <a:lstStyle/>
                        <a:p>
                          <a:endParaRPr lang="en-US"/>
                        </a:p>
                      </a:txBody>
                      <a:tcPr>
                        <a:blipFill>
                          <a:blip r:embed="rId4"/>
                          <a:stretch>
                            <a:fillRect l="-302830" t="-550704" r="-4717" b="-66197"/>
                          </a:stretch>
                        </a:blipFill>
                      </a:tcPr>
                    </a:tc>
                    <a:extLst>
                      <a:ext uri="{0D108BD9-81ED-4DB2-BD59-A6C34878D82A}">
                        <a16:rowId xmlns:a16="http://schemas.microsoft.com/office/drawing/2014/main" val="3526196610"/>
                      </a:ext>
                    </a:extLst>
                  </a:tr>
                  <a:tr h="275810">
                    <a:tc>
                      <a:txBody>
                        <a:bodyPr/>
                        <a:lstStyle/>
                        <a:p>
                          <a:endParaRPr lang="en-US"/>
                        </a:p>
                      </a:txBody>
                      <a:tcPr>
                        <a:blipFill>
                          <a:blip r:embed="rId4"/>
                          <a:stretch>
                            <a:fillRect l="-704" t="-1026667" r="-203521" b="-4444"/>
                          </a:stretch>
                        </a:blipFill>
                      </a:tcPr>
                    </a:tc>
                    <a:tc>
                      <a:txBody>
                        <a:bodyPr/>
                        <a:lstStyle/>
                        <a:p>
                          <a:endParaRPr lang="en-US"/>
                        </a:p>
                      </a:txBody>
                      <a:tcPr>
                        <a:blipFill>
                          <a:blip r:embed="rId4"/>
                          <a:stretch>
                            <a:fillRect l="-80337" t="-1026667" r="-62360" b="-4444"/>
                          </a:stretch>
                        </a:blipFill>
                      </a:tcPr>
                    </a:tc>
                    <a:tc>
                      <a:txBody>
                        <a:bodyPr/>
                        <a:lstStyle/>
                        <a:p>
                          <a:endParaRPr lang="en-US"/>
                        </a:p>
                      </a:txBody>
                      <a:tcPr>
                        <a:blipFill>
                          <a:blip r:embed="rId4"/>
                          <a:stretch>
                            <a:fillRect l="-302830" t="-1026667" r="-4717" b="-4444"/>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0F7A970-9EFF-4FD7-BAD6-1594235213CB}"/>
                  </a:ext>
                </a:extLst>
              </p:cNvPr>
              <p:cNvSpPr txBox="1"/>
              <p:nvPr/>
            </p:nvSpPr>
            <p:spPr>
              <a:xfrm>
                <a:off x="3181926" y="4020041"/>
                <a:ext cx="259058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6</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≈0.07&lt;1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0F7A970-9EFF-4FD7-BAD6-1594235213CB}"/>
                  </a:ext>
                </a:extLst>
              </p:cNvPr>
              <p:cNvSpPr txBox="1">
                <a:spLocks noRot="1" noChangeAspect="1" noMove="1" noResize="1" noEditPoints="1" noAdjustHandles="1" noChangeArrowheads="1" noChangeShapeType="1" noTextEdit="1"/>
              </p:cNvSpPr>
              <p:nvPr/>
            </p:nvSpPr>
            <p:spPr>
              <a:xfrm>
                <a:off x="3181926" y="4020041"/>
                <a:ext cx="2590589" cy="738664"/>
              </a:xfrm>
              <a:prstGeom prst="rect">
                <a:avLst/>
              </a:prstGeom>
              <a:blipFill>
                <a:blip r:embed="rId5"/>
                <a:stretch>
                  <a:fillRect l="-706" t="-820" b="-7377"/>
                </a:stretch>
              </a:blipFill>
            </p:spPr>
            <p:txBody>
              <a:bodyPr/>
              <a:lstStyle/>
              <a:p>
                <a:r>
                  <a:rPr lang="en-GB">
                    <a:noFill/>
                  </a:rPr>
                  <a:t> </a:t>
                </a:r>
              </a:p>
            </p:txBody>
          </p:sp>
        </mc:Fallback>
      </mc:AlternateContent>
      <p:pic>
        <p:nvPicPr>
          <p:cNvPr id="7" name="Immagine 6">
            <a:extLst>
              <a:ext uri="{FF2B5EF4-FFF2-40B4-BE49-F238E27FC236}">
                <a16:creationId xmlns:a16="http://schemas.microsoft.com/office/drawing/2014/main" id="{8A7157C0-8C8C-4FFB-A829-3A441B816D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595388"/>
            <a:ext cx="6213600" cy="3106800"/>
          </a:xfrm>
          <a:prstGeom prst="rect">
            <a:avLst/>
          </a:prstGeom>
        </p:spPr>
      </p:pic>
      <p:pic>
        <p:nvPicPr>
          <p:cNvPr id="9" name="Immagine 8">
            <a:extLst>
              <a:ext uri="{FF2B5EF4-FFF2-40B4-BE49-F238E27FC236}">
                <a16:creationId xmlns:a16="http://schemas.microsoft.com/office/drawing/2014/main" id="{9D4FF06C-1BD2-44A5-9F55-5F96339710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400131"/>
            <a:ext cx="6213600" cy="3106800"/>
          </a:xfrm>
          <a:prstGeom prst="rect">
            <a:avLst/>
          </a:prstGeom>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33E4451A-21EE-45C5-8109-D6EE30BCB49E}"/>
                  </a:ext>
                </a:extLst>
              </p:cNvPr>
              <p:cNvSpPr txBox="1"/>
              <p:nvPr/>
            </p:nvSpPr>
            <p:spPr>
              <a:xfrm>
                <a:off x="415636" y="4953531"/>
                <a:ext cx="6003637" cy="18182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27% of cases.</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in 99%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a:p>
                <a:pPr>
                  <a:defRPr/>
                </a:pPr>
                <a:endParaRPr lang="en-GB" sz="1400" noProof="1">
                  <a:solidFill>
                    <a:prstClr val="black"/>
                  </a:solidFill>
                  <a:highlight>
                    <a:srgbClr val="FFFF00"/>
                  </a:highlight>
                  <a:latin typeface="Times New Roman" panose="02020603050405020304" pitchFamily="18" charset="0"/>
                  <a:cs typeface="Times New Roman" panose="02020603050405020304" pitchFamily="18" charset="0"/>
                </a:endParaRPr>
              </a:p>
              <a:p>
                <a:pPr>
                  <a:defRPr/>
                </a:pPr>
                <a:r>
                  <a:rPr lang="en-GB" sz="1400" noProof="1">
                    <a:latin typeface="Times New Roman" panose="02020603050405020304" pitchFamily="18" charset="0"/>
                    <a:cs typeface="Times New Roman" panose="02020603050405020304" pitchFamily="18" charset="0"/>
                  </a:rPr>
                  <a:t>Distribution of times until the number of confirmed cases falls below 1000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for the first time. The distribution span about three months, centered around the half of October 2020 (15/10/2020).</a:t>
                </a:r>
              </a:p>
            </p:txBody>
          </p:sp>
        </mc:Choice>
        <mc:Fallback xmlns="">
          <p:sp>
            <p:nvSpPr>
              <p:cNvPr id="10" name="CasellaDiTesto 9">
                <a:extLst>
                  <a:ext uri="{FF2B5EF4-FFF2-40B4-BE49-F238E27FC236}">
                    <a16:creationId xmlns:a16="http://schemas.microsoft.com/office/drawing/2014/main" id="{33E4451A-21EE-45C5-8109-D6EE30BCB49E}"/>
                  </a:ext>
                </a:extLst>
              </p:cNvPr>
              <p:cNvSpPr txBox="1">
                <a:spLocks noRot="1" noChangeAspect="1" noMove="1" noResize="1" noEditPoints="1" noAdjustHandles="1" noChangeArrowheads="1" noChangeShapeType="1" noTextEdit="1"/>
              </p:cNvSpPr>
              <p:nvPr/>
            </p:nvSpPr>
            <p:spPr>
              <a:xfrm>
                <a:off x="415636" y="4953531"/>
                <a:ext cx="6003637" cy="1818255"/>
              </a:xfrm>
              <a:prstGeom prst="rect">
                <a:avLst/>
              </a:prstGeom>
              <a:blipFill>
                <a:blip r:embed="rId8"/>
                <a:stretch>
                  <a:fillRect l="-305" t="-671" b="-2685"/>
                </a:stretch>
              </a:blipFill>
            </p:spPr>
            <p:txBody>
              <a:bodyPr/>
              <a:lstStyle/>
              <a:p>
                <a:r>
                  <a:rPr lang="en-GB">
                    <a:noFill/>
                  </a:rPr>
                  <a:t> </a:t>
                </a:r>
              </a:p>
            </p:txBody>
          </p:sp>
        </mc:Fallback>
      </mc:AlternateContent>
    </p:spTree>
    <p:extLst>
      <p:ext uri="{BB962C8B-B14F-4D97-AF65-F5344CB8AC3E}">
        <p14:creationId xmlns:p14="http://schemas.microsoft.com/office/powerpoint/2010/main" val="164903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
        <p:nvSpPr>
          <p:cNvPr id="3" name="CasellaDiTesto 2">
            <a:extLst>
              <a:ext uri="{FF2B5EF4-FFF2-40B4-BE49-F238E27FC236}">
                <a16:creationId xmlns:a16="http://schemas.microsoft.com/office/drawing/2014/main" id="{FE276241-44D3-457F-883E-33392416FB84}"/>
              </a:ext>
            </a:extLst>
          </p:cNvPr>
          <p:cNvSpPr txBox="1"/>
          <p:nvPr/>
        </p:nvSpPr>
        <p:spPr>
          <a:xfrm>
            <a:off x="903302" y="1111118"/>
            <a:ext cx="8285018" cy="2677656"/>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 simple model used, illustrates how lockdown measures inhibit infection spread only above a threshold;</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 Bayesian fit to the COVID-19 pandemic shows that a slowdown in the number of newly infected individuals during the expansion phase allows one to infer neither the precise position of the maximum nor whether the measures taken will bring the propagation to the inhibition regime;</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is a short horizon for reliable prediction, followed by a dispersion of the possible trajectories that grows extremely fast. The impossibility to predict in the midterm is not due to wrong or incomplete data, since it persists in error-free, synthetically produced datasets and does not necessarily improve using larger datasets;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noProof="1">
              <a:solidFill>
                <a:prstClr val="black"/>
              </a:solidFill>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u</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ncertainties in the values of the latter prevent a unique interpretation of the data at the transient.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871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903302" y="920621"/>
            <a:ext cx="6008839" cy="4524315"/>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Italy</a:t>
            </a:r>
            <a:r>
              <a:rPr lang="it-IT" sz="1600" noProof="1">
                <a:latin typeface="Times New Roman" panose="02020603050405020304" pitchFamily="18" charset="0"/>
                <a:cs typeface="Times New Roman" panose="02020603050405020304" pitchFamily="18" charset="0"/>
              </a:rPr>
              <a:t>:</a:t>
            </a:r>
          </a:p>
          <a:p>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https://raw.githubusercontent.com/pcm-dpc/COVID-19/master/dati-andamento-nazionale/dpc-covid19-ita-andamento-nazionale.csv </a:t>
            </a:r>
            <a:endParaRPr lang="it-IT" sz="1600"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Spain and France:</a:t>
            </a:r>
          </a:p>
          <a:p>
            <a:r>
              <a:rPr lang="it-IT" sz="1600" u="sng" dirty="0">
                <a:solidFill>
                  <a:schemeClr val="accent5">
                    <a:lumMod val="75000"/>
                  </a:schemeClr>
                </a:solidFill>
                <a:latin typeface="Times New Roman" panose="02020603050405020304" pitchFamily="18" charset="0"/>
                <a:cs typeface="Times New Roman" panose="02020603050405020304" pitchFamily="18" charset="0"/>
                <a:hlinkClick r:id="rId3"/>
              </a:rPr>
              <a:t>https://github.com/CSSEGISandData/COVID-19/tree/master/csse_covid_19_data/csse_covid_19_time_series</a:t>
            </a:r>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M. Castro et al. "</a:t>
            </a:r>
            <a:r>
              <a:rPr lang="en-GB" sz="1600" dirty="0">
                <a:latin typeface="Times New Roman" panose="02020603050405020304" pitchFamily="18" charset="0"/>
                <a:cs typeface="Times New Roman" panose="02020603050405020304" pitchFamily="18" charset="0"/>
              </a:rPr>
              <a:t>The turning point and end of an expanding epidemic cannot be precisely forecast</a:t>
            </a:r>
            <a:r>
              <a:rPr lang="it-IT" sz="1600" dirty="0">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23" y="895309"/>
            <a:ext cx="3912185" cy="136813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C2516E7C-A852-43B4-8F89-552DF7145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40" y="2253918"/>
            <a:ext cx="2190750" cy="2190750"/>
          </a:xfrm>
          <a:prstGeom prst="rect">
            <a:avLst/>
          </a:prstGeom>
        </p:spPr>
      </p:pic>
    </p:spTree>
    <p:extLst>
      <p:ext uri="{BB962C8B-B14F-4D97-AF65-F5344CB8AC3E}">
        <p14:creationId xmlns:p14="http://schemas.microsoft.com/office/powerpoint/2010/main" val="1072419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E2897-C5FE-4157-99F5-EC3BDF471A68}"/>
              </a:ext>
            </a:extLst>
          </p:cNvPr>
          <p:cNvSpPr>
            <a:spLocks noGrp="1"/>
          </p:cNvSpPr>
          <p:nvPr>
            <p:ph type="title"/>
          </p:nvPr>
        </p:nvSpPr>
        <p:spPr/>
        <p:txBody>
          <a:bodyPr/>
          <a:lstStyle/>
          <a:p>
            <a:endParaRPr lang="en-GB"/>
          </a:p>
        </p:txBody>
      </p:sp>
      <p:sp>
        <p:nvSpPr>
          <p:cNvPr id="3" name="Segnaposto contenuto 2">
            <a:extLst>
              <a:ext uri="{FF2B5EF4-FFF2-40B4-BE49-F238E27FC236}">
                <a16:creationId xmlns:a16="http://schemas.microsoft.com/office/drawing/2014/main" id="{9E5CE68E-6BD4-4B7D-8D06-9441D6CC657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2138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
        <p:nvSpPr>
          <p:cNvPr id="3" name="Segnaposto contenuto 2">
            <a:extLst>
              <a:ext uri="{FF2B5EF4-FFF2-40B4-BE49-F238E27FC236}">
                <a16:creationId xmlns:a16="http://schemas.microsoft.com/office/drawing/2014/main" id="{03EB55AC-5854-40F4-B3F8-C6D682734534}"/>
              </a:ext>
            </a:extLst>
          </p:cNvPr>
          <p:cNvSpPr>
            <a:spLocks noGrp="1"/>
          </p:cNvSpPr>
          <p:nvPr>
            <p:ph idx="1"/>
          </p:nvPr>
        </p:nvSpPr>
        <p:spPr>
          <a:xfrm>
            <a:off x="1243363" y="1048778"/>
            <a:ext cx="6269610" cy="4760444"/>
          </a:xfrm>
        </p:spPr>
        <p:txBody>
          <a:bodyPr>
            <a:normAutofit/>
          </a:bodyPr>
          <a:lstStyle/>
          <a:p>
            <a:r>
              <a:rPr lang="en-GB" sz="2000" b="1" dirty="0">
                <a:latin typeface="Times New Roman" panose="02020603050405020304" pitchFamily="18" charset="0"/>
                <a:cs typeface="Times New Roman" panose="02020603050405020304" pitchFamily="18" charset="0"/>
              </a:rPr>
              <a:t>SCIR: SIR model with confinement</a:t>
            </a:r>
          </a:p>
          <a:p>
            <a:pPr lvl="1"/>
            <a:r>
              <a:rPr lang="en-GB" sz="1600" dirty="0">
                <a:latin typeface="Times New Roman" panose="02020603050405020304" pitchFamily="18" charset="0"/>
                <a:cs typeface="Times New Roman" panose="02020603050405020304" pitchFamily="18" charset="0"/>
              </a:rPr>
              <a:t>Model description</a:t>
            </a:r>
          </a:p>
          <a:p>
            <a:r>
              <a:rPr lang="en-US" sz="2000" b="1" noProof="1">
                <a:latin typeface="Times New Roman" panose="02020603050405020304" pitchFamily="18" charset="0"/>
                <a:cs typeface="Times New Roman" panose="02020603050405020304" pitchFamily="18" charset="0"/>
              </a:rPr>
              <a:t>Fitting COVID-19 data</a:t>
            </a:r>
          </a:p>
          <a:p>
            <a:pPr lvl="1"/>
            <a:r>
              <a:rPr lang="en-US" sz="1600" noProof="1">
                <a:latin typeface="Times New Roman" panose="02020603050405020304" pitchFamily="18" charset="0"/>
                <a:cs typeface="Times New Roman" panose="02020603050405020304" pitchFamily="18" charset="0"/>
              </a:rPr>
              <a:t>Data description</a:t>
            </a:r>
          </a:p>
          <a:p>
            <a:pPr lvl="1"/>
            <a:r>
              <a:rPr lang="en-GB" sz="1600" dirty="0">
                <a:latin typeface="Times New Roman" panose="02020603050405020304" pitchFamily="18" charset="0"/>
                <a:cs typeface="Times New Roman" panose="02020603050405020304" pitchFamily="18" charset="0"/>
              </a:rPr>
              <a:t>Bayesian parametric model</a:t>
            </a:r>
          </a:p>
          <a:p>
            <a:pPr lvl="1"/>
            <a:r>
              <a:rPr lang="en-US" sz="1600" noProof="1">
                <a:latin typeface="Times New Roman" panose="02020603050405020304" pitchFamily="18" charset="0"/>
                <a:cs typeface="Times New Roman" panose="02020603050405020304" pitchFamily="18" charset="0"/>
              </a:rPr>
              <a:t>Gibbs sampler algorithm</a:t>
            </a:r>
            <a:endParaRPr lang="en-GB" sz="2000"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Fit results: Italy</a:t>
            </a:r>
          </a:p>
          <a:p>
            <a:pPr lvl="1"/>
            <a:r>
              <a:rPr lang="en-US" sz="1600" noProof="1">
                <a:latin typeface="Times New Roman" panose="02020603050405020304" pitchFamily="18" charset="0"/>
                <a:cs typeface="Times New Roman" panose="02020603050405020304" pitchFamily="18" charset="0"/>
              </a:rPr>
              <a:t>First wave</a:t>
            </a:r>
          </a:p>
          <a:p>
            <a:pPr lvl="2"/>
            <a:r>
              <a:rPr lang="en-US" sz="1600" noProof="1">
                <a:latin typeface="Times New Roman" panose="02020603050405020304" pitchFamily="18" charset="0"/>
                <a:cs typeface="Times New Roman" panose="02020603050405020304" pitchFamily="18" charset="0"/>
              </a:rPr>
              <a:t>Before peak </a:t>
            </a:r>
            <a:r>
              <a:rPr lang="en-US" sz="1600" noProof="1">
                <a:latin typeface="Amasis MT Pro" panose="02040504050005020304" pitchFamily="18" charset="0"/>
                <a:cs typeface="Times New Roman" panose="02020603050405020304" pitchFamily="18" charset="0"/>
              </a:rPr>
              <a:t>→ </a:t>
            </a:r>
            <a:r>
              <a:rPr lang="en-US" sz="1600" noProof="1">
                <a:latin typeface="Times New Roman" panose="02020603050405020304" pitchFamily="18" charset="0"/>
                <a:cs typeface="Times New Roman" panose="02020603050405020304" pitchFamily="18" charset="0"/>
              </a:rPr>
              <a:t>peak occurrence</a:t>
            </a:r>
          </a:p>
          <a:p>
            <a:pPr lvl="2"/>
            <a:r>
              <a:rPr lang="en-GB" sz="1600" dirty="0">
                <a:latin typeface="Times New Roman" panose="02020603050405020304" pitchFamily="18" charset="0"/>
                <a:cs typeface="Times New Roman" panose="02020603050405020304" pitchFamily="18" charset="0"/>
              </a:rPr>
              <a:t>Until peak </a:t>
            </a:r>
            <a:r>
              <a:rPr lang="en-US" sz="1600" noProof="1">
                <a:latin typeface="Amasis MT Pro" panose="020405040500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end epidemic occurrence</a:t>
            </a:r>
          </a:p>
          <a:p>
            <a:pPr lvl="1"/>
            <a:r>
              <a:rPr lang="en-GB" sz="1700" dirty="0">
                <a:latin typeface="Times New Roman" panose="02020603050405020304" pitchFamily="18" charset="0"/>
                <a:cs typeface="Times New Roman" panose="02020603050405020304" pitchFamily="18" charset="0"/>
              </a:rPr>
              <a:t>Second wave</a:t>
            </a:r>
          </a:p>
          <a:p>
            <a:pPr lvl="2"/>
            <a:r>
              <a:rPr lang="en-US" sz="1700" noProof="1">
                <a:latin typeface="Times New Roman" panose="02020603050405020304" pitchFamily="18" charset="0"/>
                <a:cs typeface="Times New Roman" panose="02020603050405020304" pitchFamily="18" charset="0"/>
              </a:rPr>
              <a:t>Before peak </a:t>
            </a:r>
            <a:r>
              <a:rPr lang="en-US" sz="1700" noProof="1">
                <a:latin typeface="Amasis MT Pro" panose="02040504050005020304" pitchFamily="18" charset="0"/>
                <a:cs typeface="Times New Roman" panose="02020603050405020304" pitchFamily="18" charset="0"/>
              </a:rPr>
              <a:t>→ </a:t>
            </a:r>
            <a:r>
              <a:rPr lang="en-US" sz="1700" noProof="1">
                <a:latin typeface="Times New Roman" panose="02020603050405020304" pitchFamily="18" charset="0"/>
                <a:cs typeface="Times New Roman" panose="02020603050405020304" pitchFamily="18" charset="0"/>
              </a:rPr>
              <a:t>peak occurrence</a:t>
            </a:r>
          </a:p>
          <a:p>
            <a:pPr lvl="2"/>
            <a:r>
              <a:rPr lang="en-GB" sz="1700" dirty="0">
                <a:latin typeface="Times New Roman" panose="02020603050405020304" pitchFamily="18" charset="0"/>
                <a:cs typeface="Times New Roman" panose="02020603050405020304" pitchFamily="18" charset="0"/>
              </a:rPr>
              <a:t>Until peak </a:t>
            </a:r>
            <a:r>
              <a:rPr lang="en-US" sz="1700" noProof="1">
                <a:latin typeface="Amasis MT Pro" panose="02040504050005020304" pitchFamily="18" charset="0"/>
                <a:cs typeface="Times New Roman" panose="02020603050405020304" pitchFamily="18" charset="0"/>
              </a:rPr>
              <a:t>→</a:t>
            </a:r>
            <a:r>
              <a:rPr lang="en-GB" sz="1700" dirty="0">
                <a:latin typeface="Times New Roman" panose="02020603050405020304" pitchFamily="18" charset="0"/>
                <a:cs typeface="Times New Roman" panose="02020603050405020304" pitchFamily="18" charset="0"/>
              </a:rPr>
              <a:t> end epidemic occurrence</a:t>
            </a:r>
          </a:p>
          <a:p>
            <a:r>
              <a:rPr lang="en-US" sz="2000" b="1" noProof="1">
                <a:latin typeface="Times New Roman" panose="02020603050405020304" pitchFamily="18" charset="0"/>
                <a:cs typeface="Times New Roman" panose="02020603050405020304" pitchFamily="18" charset="0"/>
              </a:rPr>
              <a:t>Fit results: other countries</a:t>
            </a:r>
          </a:p>
          <a:p>
            <a:pPr lvl="1"/>
            <a:r>
              <a:rPr lang="en-US" sz="1600" noProof="1">
                <a:latin typeface="Times New Roman" panose="02020603050405020304" pitchFamily="18" charset="0"/>
                <a:cs typeface="Times New Roman" panose="02020603050405020304" pitchFamily="18" charset="0"/>
              </a:rPr>
              <a:t>Spain</a:t>
            </a:r>
          </a:p>
        </p:txBody>
      </p:sp>
    </p:spTree>
    <p:extLst>
      <p:ext uri="{BB962C8B-B14F-4D97-AF65-F5344CB8AC3E}">
        <p14:creationId xmlns:p14="http://schemas.microsoft.com/office/powerpoint/2010/main" val="267619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(2° wave Italy)</a:t>
            </a:r>
          </a:p>
        </p:txBody>
      </p:sp>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it-IT" sz="1400" b="0" i="0" u="none" strike="noStrike" kern="1200" cap="none" spc="0" normalizeH="0" baseline="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en-US" sz="1400" b="0"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3"/>
                <a:stretch>
                  <a:fillRect l="-326" t="-299" b="-2090"/>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7341DD07-55A8-4462-BCFD-C98310717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E34BB0E-B1C8-4C89-AC49-998CB4866960}"/>
                  </a:ext>
                </a:extLst>
              </p:cNvPr>
              <p:cNvSpPr txBox="1"/>
              <p:nvPr/>
            </p:nvSpPr>
            <p:spPr>
              <a:xfrm>
                <a:off x="10091837" y="4058734"/>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5E34BB0E-B1C8-4C89-AC49-998CB4866960}"/>
                  </a:ext>
                </a:extLst>
              </p:cNvPr>
              <p:cNvSpPr txBox="1">
                <a:spLocks noRot="1" noChangeAspect="1" noMove="1" noResize="1" noEditPoints="1" noAdjustHandles="1" noChangeArrowheads="1" noChangeShapeType="1" noTextEdit="1"/>
              </p:cNvSpPr>
              <p:nvPr/>
            </p:nvSpPr>
            <p:spPr>
              <a:xfrm>
                <a:off x="10091837" y="4058734"/>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61186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(2° wave Italy) </a:t>
            </a:r>
          </a:p>
        </p:txBody>
      </p:sp>
      <mc:AlternateContent xmlns:mc="http://schemas.openxmlformats.org/markup-compatibility/2006" xmlns:a14="http://schemas.microsoft.com/office/drawing/2010/main">
        <mc:Choice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schemeClr val="tx1"/>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3"/>
                <a:stretch>
                  <a:fillRect l="-320" t="-599" b="-2096"/>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E2A3B79B-2A92-48CB-B888-22FBAF273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99114983-0E38-48DC-9602-A3E6A927EDA3}"/>
                  </a:ext>
                </a:extLst>
              </p:cNvPr>
              <p:cNvSpPr txBox="1"/>
              <p:nvPr/>
            </p:nvSpPr>
            <p:spPr>
              <a:xfrm>
                <a:off x="9984698" y="4004262"/>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99114983-0E38-48DC-9602-A3E6A927EDA3}"/>
                  </a:ext>
                </a:extLst>
              </p:cNvPr>
              <p:cNvSpPr txBox="1">
                <a:spLocks noRot="1" noChangeAspect="1" noMove="1" noResize="1" noEditPoints="1" noAdjustHandles="1" noChangeArrowheads="1" noChangeShapeType="1" noTextEdit="1"/>
              </p:cNvSpPr>
              <p:nvPr/>
            </p:nvSpPr>
            <p:spPr>
              <a:xfrm>
                <a:off x="9984698" y="4004262"/>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01437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4" name="Immagine 3">
            <a:extLst>
              <a:ext uri="{FF2B5EF4-FFF2-40B4-BE49-F238E27FC236}">
                <a16:creationId xmlns:a16="http://schemas.microsoft.com/office/drawing/2014/main" id="{4BEBB495-40F4-46EB-9569-382844E9E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7" y="776289"/>
            <a:ext cx="5670000" cy="5670000"/>
          </a:xfrm>
          <a:prstGeom prst="rect">
            <a:avLst/>
          </a:prstGeom>
        </p:spPr>
      </p:pic>
      <p:pic>
        <p:nvPicPr>
          <p:cNvPr id="7" name="Immagine 6">
            <a:extLst>
              <a:ext uri="{FF2B5EF4-FFF2-40B4-BE49-F238E27FC236}">
                <a16:creationId xmlns:a16="http://schemas.microsoft.com/office/drawing/2014/main" id="{D5163682-BF15-413E-8B39-51F3D5BBD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204" y="776289"/>
            <a:ext cx="5670000" cy="5670000"/>
          </a:xfrm>
          <a:prstGeom prst="rect">
            <a:avLst/>
          </a:prstGeom>
        </p:spPr>
      </p:pic>
    </p:spTree>
    <p:extLst>
      <p:ext uri="{BB962C8B-B14F-4D97-AF65-F5344CB8AC3E}">
        <p14:creationId xmlns:p14="http://schemas.microsoft.com/office/powerpoint/2010/main" val="2317796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Tree>
    <p:extLst>
      <p:ext uri="{BB962C8B-B14F-4D97-AF65-F5344CB8AC3E}">
        <p14:creationId xmlns:p14="http://schemas.microsoft.com/office/powerpoint/2010/main" val="98710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sp>
        <p:nvSpPr>
          <p:cNvPr id="30" name="CasellaDiTesto 29">
            <a:extLst>
              <a:ext uri="{FF2B5EF4-FFF2-40B4-BE49-F238E27FC236}">
                <a16:creationId xmlns:a16="http://schemas.microsoft.com/office/drawing/2014/main" id="{F97F0C50-4E89-46DA-AE42-DC1FB7EB0B2E}"/>
              </a:ext>
            </a:extLst>
          </p:cNvPr>
          <p:cNvSpPr txBox="1"/>
          <p:nvPr/>
        </p:nvSpPr>
        <p:spPr>
          <a:xfrm>
            <a:off x="1020760" y="1382286"/>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rate of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(essential jobs,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rate about specific measures restricting</a:t>
            </a:r>
          </a:p>
          <a:p>
            <a:pPr marR="0" lvl="0" algn="l" defTabSz="914400" rtl="0" eaLnBrk="1" fontAlgn="auto" latinLnBrk="0" hangingPunct="1">
              <a:lnSpc>
                <a:spcPct val="100000"/>
              </a:lnSpc>
              <a:spcBef>
                <a:spcPts val="0"/>
              </a:spcBef>
              <a:spcAft>
                <a:spcPts val="0"/>
              </a:spcAft>
              <a:buClrTx/>
              <a:buSzTx/>
              <a:tabLst/>
              <a:defRPr/>
            </a:pPr>
            <a:r>
              <a:rPr lang="en-US" sz="1600" noProof="1">
                <a:solidFill>
                  <a:prstClr val="black"/>
                </a:solidFill>
                <a:latin typeface="Times New Roman" panose="02020603050405020304" pitchFamily="18" charset="0"/>
                <a:cs typeface="Times New Roman" panose="02020603050405020304" pitchFamily="18" charset="0"/>
              </a:rPr>
              <a:t>         </a:t>
            </a: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mobility and contacts</a:t>
            </a:r>
          </a:p>
        </p:txBody>
      </p:sp>
      <p:grpSp>
        <p:nvGrpSpPr>
          <p:cNvPr id="5" name="Gruppo 4">
            <a:extLst>
              <a:ext uri="{FF2B5EF4-FFF2-40B4-BE49-F238E27FC236}">
                <a16:creationId xmlns:a16="http://schemas.microsoft.com/office/drawing/2014/main" id="{916D955F-177F-4D40-AF5A-B1EED10E720D}"/>
              </a:ext>
            </a:extLst>
          </p:cNvPr>
          <p:cNvGrpSpPr/>
          <p:nvPr/>
        </p:nvGrpSpPr>
        <p:grpSpPr>
          <a:xfrm>
            <a:off x="6397658" y="1197517"/>
            <a:ext cx="4773582" cy="5201630"/>
            <a:chOff x="6397658" y="1171964"/>
            <a:chExt cx="4773582" cy="5201630"/>
          </a:xfrm>
        </p:grpSpPr>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397658" y="1171964"/>
              <a:ext cx="4773582" cy="3017782"/>
            </a:xfrm>
            <a:prstGeom prst="rect">
              <a:avLst/>
            </a:prstGeom>
          </p:spPr>
        </p:pic>
        <p:sp>
          <p:nvSpPr>
            <p:cNvPr id="4" name="CasellaDiTesto 3">
              <a:extLst>
                <a:ext uri="{FF2B5EF4-FFF2-40B4-BE49-F238E27FC236}">
                  <a16:creationId xmlns:a16="http://schemas.microsoft.com/office/drawing/2014/main" id="{A3486FA5-3634-41D2-9C26-92B1CB8A2FFF}"/>
                </a:ext>
              </a:extLst>
            </p:cNvPr>
            <p:cNvSpPr txBox="1"/>
            <p:nvPr/>
          </p:nvSpPr>
          <p:spPr>
            <a:xfrm>
              <a:off x="6397658" y="4557712"/>
              <a:ext cx="4773582"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Fit I to data on officially diagnosed cases, which are automatically quarantined: the underlying assumption is that the real, mostly undetected, number of infections is proportional to the diagnosed cases.</a:t>
              </a:r>
            </a:p>
            <a:p>
              <a:endParaRPr lang="en-GB" sz="1600" dirty="0">
                <a:latin typeface="Times New Roman" panose="02020603050405020304" pitchFamily="18" charset="0"/>
                <a:cs typeface="Times New Roman" panose="02020603050405020304" pitchFamily="18" charset="0"/>
              </a:endParaRPr>
            </a:p>
            <a:p>
              <a:r>
                <a:rPr lang="en-GB" sz="1600" dirty="0" err="1">
                  <a:latin typeface="Times New Roman" panose="02020603050405020304" pitchFamily="18" charset="0"/>
                  <a:cs typeface="Times New Roman" panose="02020603050405020304" pitchFamily="18" charset="0"/>
                </a:rPr>
                <a:t>Infetti</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che</a:t>
              </a:r>
              <a:r>
                <a:rPr lang="en-GB" sz="1600" dirty="0">
                  <a:latin typeface="Times New Roman" panose="02020603050405020304" pitchFamily="18" charset="0"/>
                  <a:cs typeface="Times New Roman" panose="02020603050405020304" pitchFamily="18" charset="0"/>
                </a:rPr>
                <a:t> non </a:t>
              </a:r>
              <a:r>
                <a:rPr lang="en-GB" sz="1600" dirty="0" err="1">
                  <a:latin typeface="Times New Roman" panose="02020603050405020304" pitchFamily="18" charset="0"/>
                  <a:cs typeface="Times New Roman" panose="02020603050405020304" pitchFamily="18" charset="0"/>
                </a:rPr>
                <a:t>sanno</a:t>
              </a:r>
              <a:r>
                <a:rPr lang="en-GB" sz="1600" dirty="0">
                  <a:latin typeface="Times New Roman" panose="02020603050405020304" pitchFamily="18" charset="0"/>
                  <a:cs typeface="Times New Roman" panose="02020603050405020304" pitchFamily="18" charset="0"/>
                </a:rPr>
                <a:t> di </a:t>
              </a:r>
              <a:r>
                <a:rPr lang="en-GB" sz="1600" dirty="0" err="1">
                  <a:latin typeface="Times New Roman" panose="02020603050405020304" pitchFamily="18" charset="0"/>
                  <a:cs typeface="Times New Roman" panose="02020603050405020304" pitchFamily="18" charset="0"/>
                </a:rPr>
                <a:t>esserlo</a:t>
              </a:r>
              <a:r>
                <a:rPr lang="en-GB" sz="1600" dirty="0">
                  <a:latin typeface="Times New Roman" panose="02020603050405020304" pitchFamily="18" charset="0"/>
                  <a:cs typeface="Times New Roman" panose="02020603050405020304" pitchFamily="18" charset="0"/>
                </a:rPr>
                <a:t> dentro la </a:t>
              </a:r>
              <a:r>
                <a:rPr lang="en-GB" sz="1600" dirty="0" err="1">
                  <a:latin typeface="Times New Roman" panose="02020603050405020304" pitchFamily="18" charset="0"/>
                  <a:cs typeface="Times New Roman" panose="02020603050405020304" pitchFamily="18" charset="0"/>
                </a:rPr>
                <a:t>classe</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degli</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infetti</a:t>
              </a:r>
              <a:r>
                <a:rPr lang="en-GB" sz="1600" dirty="0">
                  <a:latin typeface="Times New Roman" panose="02020603050405020304" pitchFamily="18" charset="0"/>
                  <a:cs typeface="Times New Roman" panose="02020603050405020304" pitchFamily="18" charset="0"/>
                </a:rPr>
                <a:t> I.</a:t>
              </a:r>
            </a:p>
          </p:txBody>
        </p:sp>
      </p:gr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09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it-IT" sz="1400" i="1">
                              <a:latin typeface="Cambria Math" panose="02040503050406030204" pitchFamily="18" charset="0"/>
                            </a:rPr>
                            <m:t>𝐼</m:t>
                          </m:r>
                          <m:d>
                            <m:dPr>
                              <m:ctrlPr>
                                <a:rPr lang="it-IT" sz="1400" i="1">
                                  <a:latin typeface="Cambria Math" panose="02040503050406030204" pitchFamily="18" charset="0"/>
                                </a:rPr>
                              </m:ctrlPr>
                            </m:dPr>
                            <m:e>
                              <m:r>
                                <a:rPr lang="it-IT" sz="1400" i="1">
                                  <a:latin typeface="Cambria Math" panose="02040503050406030204" pitchFamily="18" charset="0"/>
                                </a:rPr>
                                <m:t>𝑡</m:t>
                              </m:r>
                            </m:e>
                          </m:d>
                        </m:num>
                        <m:den>
                          <m:r>
                            <a:rPr lang="it-IT" sz="1400" b="0" i="1" smtClean="0">
                              <a:latin typeface="Cambria Math" panose="02040503050406030204" pitchFamily="18" charset="0"/>
                            </a:rPr>
                            <m:t>𝑁</m:t>
                          </m:r>
                        </m:den>
                      </m:f>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oMath>
                  </m:oMathPara>
                </a14:m>
                <a:endParaRPr lang="it-IT" sz="14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09050"/>
              </a:xfrm>
              <a:prstGeom prst="rect">
                <a:avLst/>
              </a:prstGeom>
              <a:blipFill>
                <a:blip r:embed="rId2"/>
                <a:stretch>
                  <a:fillRect b="-1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79081" y="800973"/>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79081" y="800973"/>
                <a:ext cx="2053389" cy="553998"/>
              </a:xfrm>
              <a:prstGeom prst="rect">
                <a:avLst/>
              </a:prstGeom>
              <a:blipFill>
                <a:blip r:embed="rId3"/>
                <a:stretch>
                  <a:fillRect l="-890" t="-1099" b="-9890"/>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9614009" cy="509659"/>
            <a:chOff x="637864" y="3802380"/>
            <a:chExt cx="9614009" cy="509659"/>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28078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nary>
                          <m:naryPr>
                            <m:ctrlPr>
                              <a:rPr lang="it-IT" sz="140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𝑠</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e>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b="0" i="1" noProof="1" dirty="0" smtClean="0">
                                        <a:latin typeface="Cambria Math" panose="02040503050406030204" pitchFamily="18" charset="0"/>
                                      </a:rPr>
                                      <m:t>′</m:t>
                                    </m:r>
                                  </m:sup>
                                </m:sSup>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r>
                                  <a:rPr lang="it-IT" sz="1400" b="0" i="1" noProof="1" dirty="0" smtClean="0">
                                    <a:latin typeface="Cambria Math" panose="02040503050406030204" pitchFamily="18" charset="0"/>
                                  </a:rPr>
                                  <m:t>𝑆</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𝑝𝑁</m:t>
                                </m:r>
                              </m:den>
                            </m:f>
                          </m:e>
                        </m:nary>
                        <m:r>
                          <a:rPr lang="it-IT" sz="1400" b="0" i="1" noProof="1" dirty="0" smtClean="0">
                            <a:latin typeface="Cambria Math" panose="02040503050406030204" pitchFamily="18" charset="0"/>
                          </a:rPr>
                          <m:t>= </m:t>
                        </m:r>
                        <m:nary>
                          <m:naryPr>
                            <m:ctrlPr>
                              <a:rPr lang="it-IT" sz="1400" b="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0</m:t>
                            </m:r>
                          </m:sub>
                          <m:sup>
                            <m:r>
                              <a:rPr lang="it-IT" sz="1400" b="0" i="1" noProof="1" dirty="0" smtClean="0">
                                <a:latin typeface="Cambria Math" panose="02040503050406030204" pitchFamily="18" charset="0"/>
                              </a:rPr>
                              <m:t>𝑡</m:t>
                            </m:r>
                          </m:sup>
                          <m:e>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𝑡</m:t>
                                </m:r>
                              </m:e>
                              <m:sup>
                                <m:r>
                                  <a:rPr lang="it-IT" sz="1400" b="0" i="1" noProof="1" dirty="0" smtClean="0">
                                    <a:latin typeface="Cambria Math" panose="02040503050406030204" pitchFamily="18" charset="0"/>
                                  </a:rPr>
                                  <m:t>′</m:t>
                                </m:r>
                              </m:sup>
                            </m:sSup>
                          </m:e>
                        </m:nary>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oMath>
                    </m:oMathPara>
                  </a14:m>
                  <a:endParaRPr lang="it-IT" sz="14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2807884" cy="49956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095048"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sSubSup>
                          <m:sSubSupPr>
                            <m:ctrlPr>
                              <a:rPr lang="it-IT" sz="1400" b="0" i="1" noProof="1" dirty="0" smtClean="0">
                                <a:latin typeface="Cambria Math" panose="02040503050406030204" pitchFamily="18" charset="0"/>
                              </a:rPr>
                            </m:ctrlPr>
                          </m:sSubSupPr>
                          <m:e>
                            <m:d>
                              <m:dPr>
                                <m:begChr m:val="["/>
                                <m:endChr m:val="]"/>
                                <m:ctrlPr>
                                  <a:rPr lang="it-IT" sz="1400" i="1" noProof="1" dirty="0">
                                    <a:latin typeface="Cambria Math" panose="02040503050406030204" pitchFamily="18" charset="0"/>
                                  </a:rPr>
                                </m:ctrlPr>
                              </m:dPr>
                              <m:e>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sSup>
                                  <m:sSupPr>
                                    <m:ctrlPr>
                                      <a:rPr lang="it-IT" sz="1400" i="1" noProof="1" dirty="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i="1" noProof="1" dirty="0">
                                        <a:latin typeface="Cambria Math" panose="02040503050406030204" pitchFamily="18" charset="0"/>
                                      </a:rPr>
                                      <m:t>′</m:t>
                                    </m:r>
                                  </m:sup>
                                </m:sSup>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e>
                            </m:d>
                          </m:e>
                          <m:sub>
                            <m: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𝑆</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sSubSup>
                        <m:r>
                          <a:rPr lang="it-IT" sz="1400" i="1" noProof="1" dirty="0">
                            <a:latin typeface="Cambria Math" panose="02040503050406030204" pitchFamily="18" charset="0"/>
                          </a:rPr>
                          <m:t>=−</m:t>
                        </m:r>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1</m:t>
                            </m:r>
                          </m:num>
                          <m:den>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r>
                          <a:rPr lang="it-IT" sz="1400" b="0" i="1" noProof="1" dirty="0" smtClean="0">
                            <a:latin typeface="Cambria Math" panose="02040503050406030204" pitchFamily="18" charset="0"/>
                          </a:rPr>
                          <m:t>⁡</m:t>
                        </m:r>
                        <m:d>
                          <m:dPr>
                            <m:begChr m:val="["/>
                            <m:endChr m:val="]"/>
                            <m:ctrlPr>
                              <a:rPr lang="it-IT" sz="1400" i="1" noProof="1" dirty="0">
                                <a:latin typeface="Cambria Math" panose="02040503050406030204" pitchFamily="18" charset="0"/>
                              </a:rPr>
                            </m:ctrlPr>
                          </m:dPr>
                          <m:e>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m:t>
                                </m:r>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r>
                                  <a:rPr lang="it-IT" sz="1400" i="1" noProof="1" dirty="0">
                                    <a:latin typeface="Cambria Math" panose="02040503050406030204" pitchFamily="18" charset="0"/>
                                  </a:rPr>
                                  <m:t>)</m:t>
                                </m:r>
                                <m:r>
                                  <a:rPr lang="it-IT" sz="1400" i="1" noProof="1" dirty="0">
                                    <a:latin typeface="Cambria Math" panose="02040503050406030204" pitchFamily="18" charset="0"/>
                                  </a:rPr>
                                  <m:t>𝑆</m:t>
                                </m:r>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num>
                              <m:den>
                                <m:r>
                                  <a:rPr lang="it-IT" sz="1400" b="0" i="1" noProof="1" dirty="0" smtClean="0">
                                    <a:latin typeface="Cambria Math" panose="02040503050406030204" pitchFamily="18" charset="0"/>
                                    <a:ea typeface="Cambria Math" panose="02040503050406030204" pitchFamily="18" charset="0"/>
                                  </a:rPr>
                                  <m:t>𝑞𝑁</m:t>
                                </m:r>
                              </m:den>
                            </m:f>
                          </m:e>
                        </m:d>
                      </m:oMath>
                    </m:oMathPara>
                  </a14:m>
                  <a:endParaRPr lang="it-IT" sz="14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095048" cy="479427"/>
                </a:xfrm>
                <a:prstGeom prst="rect">
                  <a:avLst/>
                </a:prstGeom>
                <a:blipFill>
                  <a:blip r:embed="rId8"/>
                  <a:stretch>
                    <a:fillRect b="-11538"/>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6806766" cy="441531"/>
            <a:chOff x="884438" y="5143191"/>
            <a:chExt cx="6806766" cy="441531"/>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406172"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𝑆</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𝑁</m:t>
                            </m:r>
                          </m:num>
                          <m:den>
                            <m:r>
                              <a:rPr lang="it-IT" sz="1400" b="0" i="1" smtClean="0">
                                <a:latin typeface="Cambria Math" panose="02040503050406030204" pitchFamily="18" charset="0"/>
                              </a:rPr>
                              <m:t>(</m:t>
                            </m:r>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den>
                        </m:f>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r>
                          <a:rPr lang="it-IT" sz="1400" b="0" i="1" smtClean="0">
                            <a:latin typeface="Cambria Math" panose="02040503050406030204" pitchFamily="18" charset="0"/>
                          </a:rPr>
                          <m:t>𝑞</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𝑒</m:t>
                            </m:r>
                          </m:e>
                          <m:sup>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𝑡</m:t>
                            </m:r>
                          </m:sup>
                        </m:sSup>
                        <m:r>
                          <a:rPr lang="it-IT" sz="1400" b="0" i="1" smtClean="0">
                            <a:latin typeface="Cambria Math" panose="02040503050406030204" pitchFamily="18" charset="0"/>
                          </a:rPr>
                          <m:t>]</m:t>
                        </m:r>
                      </m:oMath>
                    </m:oMathPara>
                  </a14:m>
                  <a:endParaRPr lang="it-IT" sz="1400" dirty="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406172" cy="441531"/>
                </a:xfrm>
                <a:prstGeom prst="rect">
                  <a:avLst/>
                </a:prstGeom>
                <a:blipFill>
                  <a:blip r:embed="rId9"/>
                  <a:stretch>
                    <a:fillRect l="-1269" t="-1389" r="-2284" b="-16667"/>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29935"/>
              <a:chOff x="874185" y="4647008"/>
              <a:chExt cx="4034267" cy="229935"/>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378408"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b="0" i="1" smtClean="0">
                                  <a:latin typeface="Cambria Math" panose="02040503050406030204" pitchFamily="18" charset="0"/>
                                </a:rPr>
                              </m:ctrlPr>
                            </m:dPr>
                            <m:e>
                              <m:d>
                                <m:dPr>
                                  <m:ctrlPr>
                                    <a:rPr lang="it-IT" sz="1400" i="1" dirty="0">
                                      <a:latin typeface="Cambria Math" panose="02040503050406030204" pitchFamily="18" charset="0"/>
                                    </a:rPr>
                                  </m:ctrlPr>
                                </m:dPr>
                                <m:e>
                                  <m:r>
                                    <a:rPr lang="it-IT" sz="1400" i="1" dirty="0">
                                      <a:latin typeface="Cambria Math" panose="02040503050406030204" pitchFamily="18" charset="0"/>
                                    </a:rPr>
                                    <m:t>𝑞</m:t>
                                  </m:r>
                                  <m:r>
                                    <a:rPr lang="it-IT" sz="1400" i="1" dirty="0">
                                      <a:latin typeface="Cambria Math" panose="02040503050406030204" pitchFamily="18" charset="0"/>
                                    </a:rPr>
                                    <m:t>+</m:t>
                                  </m:r>
                                  <m:r>
                                    <a:rPr lang="it-IT" sz="1400" i="1" dirty="0">
                                      <a:latin typeface="Cambria Math" panose="02040503050406030204" pitchFamily="18" charset="0"/>
                                    </a:rPr>
                                    <m:t>𝑝</m:t>
                                  </m:r>
                                </m:e>
                              </m:d>
                              <m:r>
                                <a:rPr lang="it-IT" sz="1400" b="0" i="1" dirty="0" smtClean="0">
                                  <a:latin typeface="Cambria Math" panose="02040503050406030204" pitchFamily="18" charset="0"/>
                                </a:rPr>
                                <m:t>𝑆</m:t>
                              </m:r>
                              <m:r>
                                <a:rPr lang="it-IT" sz="1400" i="1" dirty="0">
                                  <a:latin typeface="Cambria Math" panose="02040503050406030204" pitchFamily="18" charset="0"/>
                                </a:rPr>
                                <m:t>−</m:t>
                              </m:r>
                              <m:r>
                                <a:rPr lang="it-IT" sz="1400" b="0" i="1" dirty="0" smtClean="0">
                                  <a:latin typeface="Cambria Math" panose="02040503050406030204" pitchFamily="18" charset="0"/>
                                </a:rPr>
                                <m:t>𝑝</m:t>
                              </m:r>
                              <m:r>
                                <a:rPr lang="it-IT" sz="1400" i="1" dirty="0">
                                  <a:latin typeface="Cambria Math" panose="02040503050406030204" pitchFamily="18" charset="0"/>
                                </a:rPr>
                                <m:t>𝑁</m:t>
                              </m:r>
                            </m:e>
                          </m:d>
                          <m:r>
                            <a:rPr lang="it-IT" sz="1400" b="0" i="1" dirty="0" smtClean="0">
                              <a:latin typeface="Cambria Math" panose="02040503050406030204" pitchFamily="18" charset="0"/>
                            </a:rPr>
                            <m:t>=</m:t>
                          </m:r>
                          <m:r>
                            <a:rPr lang="it-IT" sz="1400" b="0" i="1" dirty="0" smtClean="0">
                              <a:latin typeface="Cambria Math" panose="02040503050406030204" pitchFamily="18" charset="0"/>
                            </a:rPr>
                            <m:t>𝑞𝑁</m:t>
                          </m:r>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𝑒</m:t>
                              </m:r>
                            </m:e>
                            <m:sup>
                              <m:r>
                                <a:rPr lang="it-IT" sz="1400" b="0" i="1" dirty="0" smtClean="0">
                                  <a:latin typeface="Cambria Math" panose="02040503050406030204" pitchFamily="18" charset="0"/>
                                </a:rPr>
                                <m:t>−</m:t>
                              </m:r>
                              <m:d>
                                <m:dPr>
                                  <m:ctrlPr>
                                    <a:rPr lang="it-IT" sz="1400" b="0" i="1" dirty="0" smtClean="0">
                                      <a:latin typeface="Cambria Math" panose="02040503050406030204" pitchFamily="18" charset="0"/>
                                    </a:rPr>
                                  </m:ctrlPr>
                                </m:dPr>
                                <m:e>
                                  <m:r>
                                    <a:rPr lang="it-IT" sz="1400" b="0" i="1" dirty="0" smtClean="0">
                                      <a:latin typeface="Cambria Math" panose="02040503050406030204" pitchFamily="18" charset="0"/>
                                    </a:rPr>
                                    <m:t>𝑞</m:t>
                                  </m:r>
                                  <m:r>
                                    <a:rPr lang="it-IT" sz="1400" b="0" i="1" dirty="0" smtClean="0">
                                      <a:latin typeface="Cambria Math" panose="02040503050406030204" pitchFamily="18" charset="0"/>
                                    </a:rPr>
                                    <m:t>+</m:t>
                                  </m:r>
                                  <m:r>
                                    <a:rPr lang="it-IT" sz="1400" b="0" i="1" dirty="0" smtClean="0">
                                      <a:latin typeface="Cambria Math" panose="02040503050406030204" pitchFamily="18" charset="0"/>
                                    </a:rPr>
                                    <m:t>𝑝</m:t>
                                  </m:r>
                                </m:e>
                              </m:d>
                              <m:r>
                                <a:rPr lang="it-IT" sz="1400" b="0" i="1" dirty="0" smtClean="0">
                                  <a:latin typeface="Cambria Math" panose="02040503050406030204" pitchFamily="18" charset="0"/>
                                </a:rPr>
                                <m:t>𝑡</m:t>
                              </m:r>
                            </m:sup>
                          </m:sSup>
                        </m:oMath>
                      </m:oMathPara>
                    </a14:m>
                    <a:endParaRPr lang="it-IT" sz="14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378408" cy="229935"/>
                  </a:xfrm>
                  <a:prstGeom prst="rect">
                    <a:avLst/>
                  </a:prstGeom>
                  <a:blipFill>
                    <a:blip r:embed="rId10"/>
                    <a:stretch>
                      <a:fillRect b="-28947"/>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07777"/>
          </a:xfrm>
          <a:prstGeom prst="rect">
            <a:avLst/>
          </a:prstGeom>
          <a:noFill/>
        </p:spPr>
        <p:txBody>
          <a:bodyPr wrap="square" rtlCol="0">
            <a:spAutoFit/>
          </a:bodyPr>
          <a:lstStyle/>
          <a:p>
            <a:pPr marL="285750" indent="-285750">
              <a:buFont typeface="Arial" panose="020B0604020202020204" pitchFamily="34" charset="0"/>
              <a:buChar char="•"/>
            </a:pPr>
            <a:r>
              <a:rPr lang="it-IT" sz="1400" b="1" i="0" noProof="1">
                <a:solidFill>
                  <a:srgbClr val="202122"/>
                </a:solidFill>
                <a:effectLst/>
                <a:latin typeface="Times New Roman" panose="02020603050405020304" pitchFamily="18" charset="0"/>
                <a:cs typeface="Times New Roman" panose="02020603050405020304" pitchFamily="18" charset="0"/>
              </a:rPr>
              <a:t>Susceptibles</a:t>
            </a:r>
            <a:r>
              <a:rPr lang="it-IT" sz="14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400" noProof="1">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99EF5041-A6B7-4752-97A4-0C49857B22DB}"/>
              </a:ext>
            </a:extLst>
          </p:cNvPr>
          <p:cNvGrpSpPr/>
          <p:nvPr/>
        </p:nvGrpSpPr>
        <p:grpSpPr>
          <a:xfrm>
            <a:off x="2483989" y="1714874"/>
            <a:ext cx="6695879" cy="1878509"/>
            <a:chOff x="1145648" y="1787839"/>
            <a:chExt cx="6695879" cy="1878509"/>
          </a:xfrm>
        </p:grpSpPr>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989011"/>
                  <a:ext cx="2315889" cy="1443024"/>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a:latin typeface="Cambria Math" panose="02040503050406030204" pitchFamily="18" charset="0"/>
                                      </a:rPr>
                                    </m:ctrlPr>
                                  </m:accPr>
                                  <m:e>
                                    <m:r>
                                      <a:rPr lang="it-IT" sz="1400" i="1">
                                        <a:latin typeface="Cambria Math" panose="02040503050406030204" pitchFamily="18" charset="0"/>
                                      </a:rPr>
                                      <m:t>𝑆</m:t>
                                    </m:r>
                                  </m:e>
                                </m:acc>
                                <m:r>
                                  <a:rPr lang="it-IT" sz="1400" i="1">
                                    <a:latin typeface="Cambria Math" panose="02040503050406030204" pitchFamily="18" charset="0"/>
                                  </a:rPr>
                                  <m:t>=−</m:t>
                                </m:r>
                                <m:r>
                                  <a:rPr lang="it-IT" sz="1400" i="1">
                                    <a:latin typeface="Cambria Math" panose="02040503050406030204" pitchFamily="18" charset="0"/>
                                  </a:rPr>
                                  <m:t>𝑞𝑆</m:t>
                                </m:r>
                                <m:r>
                                  <a:rPr lang="it-IT" sz="1400" i="1">
                                    <a:latin typeface="Cambria Math" panose="02040503050406030204" pitchFamily="18" charset="0"/>
                                  </a:rPr>
                                  <m:t>+</m:t>
                                </m:r>
                                <m:r>
                                  <a:rPr lang="it-IT" sz="1400" i="1">
                                    <a:latin typeface="Cambria Math" panose="02040503050406030204" pitchFamily="18" charset="0"/>
                                  </a:rPr>
                                  <m:t>𝑝𝐶</m:t>
                                </m:r>
                                <m:r>
                                  <a:rPr lang="it-IT" sz="1400" i="1">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𝐶</m:t>
                                    </m:r>
                                  </m:e>
                                </m:acc>
                                <m:r>
                                  <a:rPr lang="it-IT" sz="1400" i="1">
                                    <a:solidFill>
                                      <a:prstClr val="black"/>
                                    </a:solidFill>
                                    <a:latin typeface="Cambria Math" panose="02040503050406030204" pitchFamily="18" charset="0"/>
                                  </a:rPr>
                                  <m:t>=</m:t>
                                </m:r>
                                <m:r>
                                  <a:rPr lang="it-IT" sz="1400" i="1">
                                    <a:solidFill>
                                      <a:prstClr val="black"/>
                                    </a:solidFill>
                                    <a:latin typeface="Cambria Math" panose="02040503050406030204" pitchFamily="18" charset="0"/>
                                  </a:rPr>
                                  <m:t>𝑞𝑆</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rPr>
                                  <m:t>𝑝𝐶</m:t>
                                </m:r>
                                <m:r>
                                  <a:rPr lang="it-IT" sz="1400" i="1">
                                    <a:solidFill>
                                      <a:prstClr val="black"/>
                                    </a:solidFill>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𝐼</m:t>
                                    </m:r>
                                  </m:e>
                                </m:acc>
                                <m:r>
                                  <a:rPr lang="it-IT" sz="1400" i="1">
                                    <a:solidFill>
                                      <a:prstClr val="black"/>
                                    </a:solidFill>
                                    <a:latin typeface="Cambria Math" panose="02040503050406030204" pitchFamily="18" charset="0"/>
                                  </a:rPr>
                                  <m:t>= </m:t>
                                </m:r>
                                <m:f>
                                  <m:fPr>
                                    <m:ctrlPr>
                                      <a:rPr lang="it-IT" sz="1400" i="1">
                                        <a:solidFill>
                                          <a:prstClr val="black"/>
                                        </a:solidFill>
                                        <a:latin typeface="Cambria Math" panose="02040503050406030204" pitchFamily="18" charset="0"/>
                                      </a:rPr>
                                    </m:ctrlPr>
                                  </m:fPr>
                                  <m:num>
                                    <m:r>
                                      <a:rPr lang="it-IT" sz="1400" i="1">
                                        <a:solidFill>
                                          <a:prstClr val="black"/>
                                        </a:solidFill>
                                        <a:latin typeface="Cambria Math" panose="02040503050406030204" pitchFamily="18" charset="0"/>
                                        <a:ea typeface="Cambria Math" panose="02040503050406030204" pitchFamily="18" charset="0"/>
                                      </a:rPr>
                                      <m:t>𝛽</m:t>
                                    </m:r>
                                  </m:num>
                                  <m:den>
                                    <m:r>
                                      <a:rPr lang="it-IT" sz="1400" i="1">
                                        <a:solidFill>
                                          <a:prstClr val="black"/>
                                        </a:solidFill>
                                        <a:latin typeface="Cambria Math" panose="02040503050406030204" pitchFamily="18" charset="0"/>
                                      </a:rPr>
                                      <m:t>𝑁</m:t>
                                    </m:r>
                                  </m:den>
                                </m:f>
                                <m:r>
                                  <a:rPr lang="it-IT" sz="1400" i="1">
                                    <a:solidFill>
                                      <a:prstClr val="black"/>
                                    </a:solidFill>
                                    <a:latin typeface="Cambria Math" panose="02040503050406030204" pitchFamily="18" charset="0"/>
                                  </a:rPr>
                                  <m:t>𝑆𝐼</m:t>
                                </m:r>
                                <m:r>
                                  <a:rPr lang="it-IT" sz="1400" i="1">
                                    <a:solidFill>
                                      <a:prstClr val="black"/>
                                    </a:solidFill>
                                    <a:latin typeface="Cambria Math" panose="02040503050406030204" pitchFamily="18" charset="0"/>
                                  </a:rPr>
                                  <m:t> −</m:t>
                                </m:r>
                                <m:d>
                                  <m:dPr>
                                    <m:ctrlPr>
                                      <a:rPr lang="it-IT" sz="1400" i="1">
                                        <a:solidFill>
                                          <a:prstClr val="black"/>
                                        </a:solidFill>
                                        <a:latin typeface="Cambria Math" panose="02040503050406030204" pitchFamily="18" charset="0"/>
                                      </a:rPr>
                                    </m:ctrlPr>
                                  </m:dPr>
                                  <m:e>
                                    <m:r>
                                      <a:rPr lang="it-IT" sz="1400" i="1">
                                        <a:solidFill>
                                          <a:prstClr val="black"/>
                                        </a:solidFill>
                                        <a:latin typeface="Cambria Math" panose="02040503050406030204" pitchFamily="18" charset="0"/>
                                      </a:rPr>
                                      <m:t>𝑟</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ea typeface="Cambria Math" panose="02040503050406030204" pitchFamily="18" charset="0"/>
                                      </a:rPr>
                                      <m:t>𝜇</m:t>
                                    </m:r>
                                  </m:e>
                                </m:d>
                                <m:r>
                                  <a:rPr lang="it-IT" sz="1400" i="1">
                                    <a:solidFill>
                                      <a:prstClr val="black"/>
                                    </a:solidFill>
                                    <a:latin typeface="Cambria Math" panose="02040503050406030204" pitchFamily="18" charset="0"/>
                                    <a:ea typeface="Cambria Math" panose="02040503050406030204" pitchFamily="18" charset="0"/>
                                  </a:rPr>
                                  <m:t>𝐼</m:t>
                                </m:r>
                                <m:r>
                                  <a:rPr lang="it-IT" sz="1400" i="1">
                                    <a:solidFill>
                                      <a:prstClr val="black"/>
                                    </a:solidFill>
                                    <a:latin typeface="Cambria Math" panose="02040503050406030204" pitchFamily="18" charset="0"/>
                                    <a:ea typeface="Cambria Math" panose="02040503050406030204" pitchFamily="18" charset="0"/>
                                  </a:rPr>
                                  <m:t>,</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𝑅</m:t>
                                    </m:r>
                                  </m:e>
                                </m:acc>
                                <m:r>
                                  <a:rPr lang="it-IT" sz="1400" i="1">
                                    <a:latin typeface="Cambria Math" panose="02040503050406030204" pitchFamily="18" charset="0"/>
                                  </a:rPr>
                                  <m:t>=</m:t>
                                </m:r>
                                <m:r>
                                  <a:rPr lang="it-IT" sz="1400" i="1">
                                    <a:latin typeface="Cambria Math" panose="02040503050406030204" pitchFamily="18" charset="0"/>
                                  </a:rPr>
                                  <m:t>𝑟𝐼</m:t>
                                </m:r>
                                <m:r>
                                  <a:rPr lang="it-IT" sz="1400" i="1">
                                    <a:latin typeface="Cambria Math" panose="02040503050406030204" pitchFamily="18" charset="0"/>
                                  </a:rPr>
                                  <m:t>,                                </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𝐷</m:t>
                                    </m:r>
                                  </m:e>
                                </m:acc>
                                <m:r>
                                  <a:rPr lang="it-IT" sz="1400" i="1">
                                    <a:latin typeface="Cambria Math" panose="02040503050406030204" pitchFamily="18" charset="0"/>
                                  </a:rPr>
                                  <m:t>= </m:t>
                                </m:r>
                                <m:r>
                                  <a:rPr lang="it-IT" sz="1400" i="1">
                                    <a:latin typeface="Cambria Math" panose="02040503050406030204" pitchFamily="18" charset="0"/>
                                    <a:ea typeface="Cambria Math" panose="02040503050406030204" pitchFamily="18" charset="0"/>
                                  </a:rPr>
                                  <m:t>𝜇</m:t>
                                </m:r>
                                <m:r>
                                  <a:rPr lang="it-IT" sz="1400" i="1">
                                    <a:latin typeface="Cambria Math" panose="02040503050406030204" pitchFamily="18" charset="0"/>
                                    <a:ea typeface="Cambria Math" panose="02040503050406030204" pitchFamily="18" charset="0"/>
                                  </a:rPr>
                                  <m:t>𝐼</m:t>
                                </m:r>
                                <m:r>
                                  <a:rPr lang="it-IT" sz="1400" i="1">
                                    <a:latin typeface="Cambria Math" panose="02040503050406030204" pitchFamily="18" charset="0"/>
                                    <a:ea typeface="Cambria Math" panose="02040503050406030204" pitchFamily="18" charset="0"/>
                                  </a:rPr>
                                  <m:t>.                              </m:t>
                                </m:r>
                              </m:e>
                            </m:eqArr>
                          </m:e>
                        </m:d>
                      </m:oMath>
                    </m:oMathPara>
                  </a14:m>
                  <a:endParaRPr lang="it-IT" sz="14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989011"/>
                  <a:ext cx="2315889" cy="1443024"/>
                </a:xfrm>
                <a:prstGeom prst="rect">
                  <a:avLst/>
                </a:prstGeom>
                <a:blipFill>
                  <a:blip r:embed="rId11"/>
                  <a:stretch>
                    <a:fillRect b="-422"/>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838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𝐶</m:t>
                        </m:r>
                        <m:r>
                          <a:rPr lang="it-IT" sz="1400" b="0" i="1" smtClean="0">
                            <a:latin typeface="Cambria Math" panose="02040503050406030204" pitchFamily="18" charset="0"/>
                          </a:rPr>
                          <m:t>−</m:t>
                        </m:r>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𝑁</m:t>
                        </m:r>
                      </m:oMath>
                    </m:oMathPara>
                  </a14:m>
                  <a:endParaRPr lang="it-IT" sz="14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838114" cy="215444"/>
                </a:xfrm>
                <a:prstGeom prst="rect">
                  <a:avLst/>
                </a:prstGeom>
                <a:blipFill>
                  <a:blip r:embed="rId12"/>
                  <a:stretch>
                    <a:fillRect l="-4348" r="-289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1796261"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𝑆</m:t>
                                    </m:r>
                                  </m:e>
                                </m:acc>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𝑝𝑁</m:t>
                                </m:r>
                                <m:r>
                                  <a:rPr lang="it-IT" sz="1400" b="0" i="1" smtClean="0">
                                    <a:latin typeface="Cambria Math" panose="02040503050406030204" pitchFamily="18" charset="0"/>
                                  </a:rPr>
                                  <m:t>,</m:t>
                                </m:r>
                              </m:e>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𝐼</m:t>
                                    </m:r>
                                  </m:e>
                                </m:acc>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𝛽</m:t>
                                    </m:r>
                                  </m:num>
                                  <m:den>
                                    <m:r>
                                      <a:rPr lang="it-IT" sz="1400" b="0" i="1" smtClean="0">
                                        <a:latin typeface="Cambria Math" panose="02040503050406030204" pitchFamily="18" charset="0"/>
                                      </a:rPr>
                                      <m:t>𝑁</m:t>
                                    </m:r>
                                  </m:den>
                                </m:f>
                                <m:r>
                                  <a:rPr lang="it-IT" sz="1400" b="0" i="1" smtClean="0">
                                    <a:latin typeface="Cambria Math" panose="02040503050406030204" pitchFamily="18" charset="0"/>
                                  </a:rPr>
                                  <m:t>𝑆𝐼</m:t>
                                </m:r>
                                <m:r>
                                  <a:rPr lang="it-IT" sz="1400" b="0" i="1" smtClean="0">
                                    <a:latin typeface="Cambria Math" panose="02040503050406030204" pitchFamily="18" charset="0"/>
                                  </a:rPr>
                                  <m:t> −</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𝑟</m:t>
                                    </m:r>
                                    <m:r>
                                      <a:rPr lang="it-IT" sz="1400" b="0" i="1" smtClean="0">
                                        <a:latin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𝜇</m:t>
                                    </m:r>
                                  </m:e>
                                </m:d>
                                <m:r>
                                  <a:rPr lang="it-IT" sz="1400" b="0" i="1" smtClean="0">
                                    <a:latin typeface="Cambria Math" panose="02040503050406030204" pitchFamily="18" charset="0"/>
                                    <a:ea typeface="Cambria Math" panose="02040503050406030204" pitchFamily="18" charset="0"/>
                                  </a:rPr>
                                  <m:t>𝐼</m:t>
                                </m:r>
                                <m:r>
                                  <a:rPr lang="it-IT" sz="1400" b="0" i="1" smtClean="0">
                                    <a:latin typeface="Cambria Math" panose="02040503050406030204" pitchFamily="18" charset="0"/>
                                    <a:ea typeface="Cambria Math" panose="02040503050406030204" pitchFamily="18" charset="0"/>
                                  </a:rPr>
                                  <m:t>.</m:t>
                                </m:r>
                              </m:e>
                            </m:eqArr>
                          </m:e>
                        </m:d>
                      </m:oMath>
                    </m:oMathPara>
                  </a14:m>
                  <a:endParaRPr lang="it-IT" sz="14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1796261" cy="797719"/>
                </a:xfrm>
                <a:prstGeom prst="rect">
                  <a:avLst/>
                </a:prstGeom>
                <a:blipFill>
                  <a:blip r:embed="rId13"/>
                  <a:stretch>
                    <a:fillRect/>
                  </a:stretch>
                </a:blipFill>
              </p:spPr>
              <p:txBody>
                <a:bodyPr/>
                <a:lstStyle/>
                <a:p>
                  <a:r>
                    <a:rPr lang="en-GB">
                      <a:noFill/>
                    </a:rPr>
                    <a:t> </a:t>
                  </a:r>
                </a:p>
              </p:txBody>
            </p:sp>
          </mc:Fallback>
        </mc:AlternateContent>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738040" cy="103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latin typeface="Cambria Math" panose="02040503050406030204" pitchFamily="18" charset="0"/>
                              </a:rPr>
                            </m:ctrlPr>
                          </m:dPr>
                          <m:e>
                            <m:eqArr>
                              <m:eqArrPr>
                                <m:ctrlPr>
                                  <a:rPr lang="en-GB" sz="1400" i="1" smtClean="0">
                                    <a:latin typeface="Cambria Math" panose="02040503050406030204" pitchFamily="18" charset="0"/>
                                  </a:rPr>
                                </m:ctrlPr>
                              </m:eqArrPr>
                              <m:e>
                                <m:r>
                                  <a:rPr lang="it-IT" sz="1400" i="1" noProof="1" dirty="0">
                                    <a:latin typeface="Cambria Math" panose="02040503050406030204" pitchFamily="18" charset="0"/>
                                  </a:rPr>
                                  <m:t>𝑅</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it-IT" sz="1400" i="1" noProof="1" dirty="0">
                                    <a:latin typeface="Cambria Math" panose="02040503050406030204" pitchFamily="18" charset="0"/>
                                  </a:rPr>
                                  <m:t>𝑟</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
                                <m:r>
                                  <a:rPr lang="it-IT" sz="1400" i="1" noProof="1" dirty="0">
                                    <a:latin typeface="Cambria Math" panose="02040503050406030204" pitchFamily="18" charset="0"/>
                                  </a:rPr>
                                  <m:t>𝐷</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𝜇</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qArr>
                          </m:e>
                        </m:d>
                      </m:oMath>
                    </m:oMathPara>
                  </a14:m>
                  <a:endParaRPr lang="en-GB" sz="1400" dirty="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738040" cy="1039067"/>
                </a:xfrm>
                <a:prstGeom prst="rect">
                  <a:avLst/>
                </a:prstGeom>
                <a:blipFill>
                  <a:blip r:embed="rId14"/>
                  <a:stretch>
                    <a:fillRect b="-588"/>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02122"/>
                </a:solidFill>
                <a:effectLst/>
                <a:latin typeface="Times New Roman" panose="02020603050405020304" pitchFamily="18" charset="0"/>
                <a:cs typeface="Times New Roman" panose="02020603050405020304" pitchFamily="18" charset="0"/>
              </a:rPr>
              <a:t>Infectious</a:t>
            </a:r>
            <a:r>
              <a:rPr lang="en-US" sz="1400" i="0" dirty="0">
                <a:solidFill>
                  <a:srgbClr val="202122"/>
                </a:solidFill>
                <a:effectLst/>
                <a:latin typeface="Times New Roman" panose="02020603050405020304" pitchFamily="18" charset="0"/>
                <a:cs typeface="Times New Roman" panose="02020603050405020304" pitchFamily="18" charset="0"/>
              </a:rPr>
              <a:t> equation solution:</a:t>
            </a:r>
            <a:endParaRPr lang="en-US" sz="1400" dirty="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9" name="CasellaDiTesto 18">
            <a:extLst>
              <a:ext uri="{FF2B5EF4-FFF2-40B4-BE49-F238E27FC236}">
                <a16:creationId xmlns:a16="http://schemas.microsoft.com/office/drawing/2014/main" id="{9C8E924F-1977-485F-ADD2-C2ADACB4691E}"/>
              </a:ext>
            </a:extLst>
          </p:cNvPr>
          <p:cNvSpPr txBox="1"/>
          <p:nvPr/>
        </p:nvSpPr>
        <p:spPr>
          <a:xfrm>
            <a:off x="955906" y="4226989"/>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955905" y="5139427"/>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cxnSp>
        <p:nvCxnSpPr>
          <p:cNvPr id="35" name="Connettore 2 34">
            <a:extLst>
              <a:ext uri="{FF2B5EF4-FFF2-40B4-BE49-F238E27FC236}">
                <a16:creationId xmlns:a16="http://schemas.microsoft.com/office/drawing/2014/main" id="{358B1F37-C0F2-4464-A822-ADA4FAE436E3}"/>
              </a:ext>
            </a:extLst>
          </p:cNvPr>
          <p:cNvCxnSpPr/>
          <p:nvPr/>
        </p:nvCxnSpPr>
        <p:spPr>
          <a:xfrm>
            <a:off x="9547510"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8E48A0B9-3656-4D0F-8487-3EFB978A5A50}"/>
              </a:ext>
            </a:extLst>
          </p:cNvPr>
          <p:cNvGrpSpPr/>
          <p:nvPr/>
        </p:nvGrpSpPr>
        <p:grpSpPr>
          <a:xfrm>
            <a:off x="1337806" y="4183011"/>
            <a:ext cx="5216758" cy="523220"/>
            <a:chOff x="1304859" y="5030615"/>
            <a:chExt cx="5216758" cy="523220"/>
          </a:xfrm>
        </p:grpSpPr>
        <mc:AlternateContent xmlns:mc="http://schemas.openxmlformats.org/markup-compatibility/2006">
          <mc:Choice xmlns:a14="http://schemas.microsoft.com/office/drawing/2010/main" Requires="a14">
            <p:sp>
              <p:nvSpPr>
                <p:cNvPr id="36" name="CasellaDiTesto 35">
                  <a:extLst>
                    <a:ext uri="{FF2B5EF4-FFF2-40B4-BE49-F238E27FC236}">
                      <a16:creationId xmlns:a16="http://schemas.microsoft.com/office/drawing/2014/main" id="{BA10B49C-65B1-49E1-B2CA-591793B4212B}"/>
                    </a:ext>
                  </a:extLst>
                </p:cNvPr>
                <p:cNvSpPr txBox="1"/>
                <p:nvPr/>
              </p:nvSpPr>
              <p:spPr>
                <a:xfrm>
                  <a:off x="1304859" y="5069536"/>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1304859" y="5069536"/>
                  <a:ext cx="1056635" cy="442814"/>
                </a:xfrm>
                <a:prstGeom prst="rect">
                  <a:avLst/>
                </a:prstGeom>
                <a:blipFill>
                  <a:blip r:embed="rId7"/>
                  <a:stretch>
                    <a:fillRect l="-3448" t="-2778" b="-13889"/>
                  </a:stretch>
                </a:blipFill>
              </p:spPr>
              <p:txBody>
                <a:bodyPr/>
                <a:lstStyle/>
                <a:p>
                  <a:r>
                    <a:rPr lang="en-GB">
                      <a:noFill/>
                    </a:rPr>
                    <a:t> </a:t>
                  </a:r>
                </a:p>
              </p:txBody>
            </p:sp>
          </mc:Fallback>
        </mc:AlternateContent>
        <p:sp>
          <p:nvSpPr>
            <p:cNvPr id="45" name="CasellaDiTesto 44">
              <a:extLst>
                <a:ext uri="{FF2B5EF4-FFF2-40B4-BE49-F238E27FC236}">
                  <a16:creationId xmlns:a16="http://schemas.microsoft.com/office/drawing/2014/main" id="{EAB64718-4C5A-45BA-AE5D-FCC77DDFF18A}"/>
                </a:ext>
              </a:extLst>
            </p:cNvPr>
            <p:cNvSpPr txBox="1"/>
            <p:nvPr/>
          </p:nvSpPr>
          <p:spPr>
            <a:xfrm>
              <a:off x="3184293" y="5030615"/>
              <a:ext cx="3337324" cy="523220"/>
            </a:xfrm>
            <a:prstGeom prst="rect">
              <a:avLst/>
            </a:prstGeom>
            <a:noFill/>
          </p:spPr>
          <p:txBody>
            <a:bodyPr wrap="square" rtlCol="0">
              <a:spAutoFit/>
            </a:bodyPr>
            <a:lstStyle/>
            <a:p>
              <a:pPr algn="l"/>
              <a:r>
                <a:rPr lang="en-US" sz="1400" b="1" i="1" u="none" strike="noStrike" baseline="0" noProof="1">
                  <a:latin typeface="Times New Roman" panose="02020603050405020304" pitchFamily="18" charset="0"/>
                  <a:cs typeface="Times New Roman" panose="02020603050405020304" pitchFamily="18" charset="0"/>
                </a:rPr>
                <a:t>effective basic reproduction number </a:t>
              </a:r>
              <a:r>
                <a:rPr lang="en-US" sz="1400" b="0" i="0" u="none" strike="noStrike" baseline="0" noProof="1">
                  <a:latin typeface="Times New Roman" panose="02020603050405020304" pitchFamily="18" charset="0"/>
                  <a:cs typeface="Times New Roman" panose="02020603050405020304" pitchFamily="18" charset="0"/>
                </a:rPr>
                <a:t>at the beginning of the epidemic</a:t>
              </a:r>
            </a:p>
          </p:txBody>
        </p: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(un</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3" name="CasellaDiTesto 32">
                <a:extLst>
                  <a:ext uri="{FF2B5EF4-FFF2-40B4-BE49-F238E27FC236}">
                    <a16:creationId xmlns:a16="http://schemas.microsoft.com/office/drawing/2014/main" id="{F8CBF0BD-A01F-4D17-B061-FF7AA399E295}"/>
                  </a:ext>
                </a:extLst>
              </p:cNvPr>
              <p:cNvSpPr txBox="1"/>
              <p:nvPr/>
            </p:nvSpPr>
            <p:spPr>
              <a:xfrm>
                <a:off x="1304858" y="5092251"/>
                <a:ext cx="2823337"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box>
                        <m:boxPr>
                          <m:ctrlPr>
                            <a:rPr lang="en-US" sz="1400" i="1" noProof="1" dirty="0">
                              <a:latin typeface="Cambria Math" panose="02040503050406030204" pitchFamily="18" charset="0"/>
                            </a:rPr>
                          </m:ctrlPr>
                        </m:boxPr>
                        <m:e>
                          <m:r>
                            <a:rPr lang="it-IT" sz="1400" b="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1304858" y="5092251"/>
                <a:ext cx="2823337" cy="501227"/>
              </a:xfrm>
              <a:prstGeom prst="rect">
                <a:avLst/>
              </a:prstGeom>
              <a:blipFill>
                <a:blip r:embed="rId12"/>
                <a:stretch>
                  <a:fillRect/>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4785812" y="5110350"/>
            <a:ext cx="2743200"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modulated by the confinement</a:t>
            </a:r>
            <a:endParaRPr lang="en-US" sz="1400" noProof="1">
              <a:latin typeface="Times New Roman" panose="02020603050405020304" pitchFamily="18" charset="0"/>
              <a:cs typeface="Times New Roman" panose="02020603050405020304" pitchFamily="18" charset="0"/>
            </a:endParaRPr>
          </a:p>
        </p:txBody>
      </p:sp>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8" y="541203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10044418"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10044418" y="4897825"/>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560787" y="537487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64EE55BF-9035-4DB6-AEF3-B5BDD310D5D0}"/>
                  </a:ext>
                </a:extLst>
              </p:cNvPr>
              <p:cNvSpPr txBox="1"/>
              <p:nvPr/>
            </p:nvSpPr>
            <p:spPr>
              <a:xfrm>
                <a:off x="8498862" y="5220991"/>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noProof="1" dirty="0" smtClean="0">
                          <a:latin typeface="Cambria Math" panose="02040503050406030204" pitchFamily="18" charset="0"/>
                          <a:ea typeface="Cambria Math" panose="02040503050406030204" pitchFamily="18" charset="0"/>
                        </a:rPr>
                        <m:t>&gt;</m:t>
                      </m:r>
                      <m:r>
                        <a:rPr lang="it-IT" sz="1400" b="0" i="1" smtClean="0">
                          <a:latin typeface="Cambria Math" panose="02040503050406030204" pitchFamily="18" charset="0"/>
                        </a:rPr>
                        <m:t>1</m:t>
                      </m:r>
                    </m:oMath>
                  </m:oMathPara>
                </a14:m>
                <a:endParaRPr lang="en-GB" dirty="0"/>
              </a:p>
            </p:txBody>
          </p:sp>
        </mc:Choice>
        <mc:Fallback xmlns="">
          <p:sp>
            <p:nvSpPr>
              <p:cNvPr id="37" name="CasellaDiTesto 36">
                <a:extLst>
                  <a:ext uri="{FF2B5EF4-FFF2-40B4-BE49-F238E27FC236}">
                    <a16:creationId xmlns:a16="http://schemas.microsoft.com/office/drawing/2014/main" id="{64EE55BF-9035-4DB6-AEF3-B5BDD310D5D0}"/>
                  </a:ext>
                </a:extLst>
              </p:cNvPr>
              <p:cNvSpPr txBox="1">
                <a:spLocks noRot="1" noChangeAspect="1" noMove="1" noResize="1" noEditPoints="1" noAdjustHandles="1" noChangeArrowheads="1" noChangeShapeType="1" noTextEdit="1"/>
              </p:cNvSpPr>
              <p:nvPr/>
            </p:nvSpPr>
            <p:spPr>
              <a:xfrm>
                <a:off x="8498862" y="5220991"/>
                <a:ext cx="1070658" cy="307777"/>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Data description</a:t>
            </a:r>
          </a:p>
        </p:txBody>
      </p: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Bayesian parametric model</a:t>
            </a:r>
          </a:p>
        </p:txBody>
      </p:sp>
      <p:grpSp>
        <p:nvGrpSpPr>
          <p:cNvPr id="3" name="Gruppo 2">
            <a:extLst>
              <a:ext uri="{FF2B5EF4-FFF2-40B4-BE49-F238E27FC236}">
                <a16:creationId xmlns:a16="http://schemas.microsoft.com/office/drawing/2014/main" id="{DC28BCC2-0DEB-4DE2-9968-84E55D598497}"/>
              </a:ext>
            </a:extLst>
          </p:cNvPr>
          <p:cNvGrpSpPr/>
          <p:nvPr/>
        </p:nvGrpSpPr>
        <p:grpSpPr>
          <a:xfrm>
            <a:off x="7782105" y="4612119"/>
            <a:ext cx="3276069" cy="1277640"/>
            <a:chOff x="6819065" y="4235639"/>
            <a:chExt cx="3276069" cy="1277640"/>
          </a:xfrm>
        </p:grpSpPr>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 name="Gruppo 1">
            <a:extLst>
              <a:ext uri="{FF2B5EF4-FFF2-40B4-BE49-F238E27FC236}">
                <a16:creationId xmlns:a16="http://schemas.microsoft.com/office/drawing/2014/main" id="{2295BC2A-F832-47D4-BAD1-6F8420B0D282}"/>
              </a:ext>
            </a:extLst>
          </p:cNvPr>
          <p:cNvGrpSpPr/>
          <p:nvPr/>
        </p:nvGrpSpPr>
        <p:grpSpPr>
          <a:xfrm>
            <a:off x="6474646" y="1212483"/>
            <a:ext cx="5211920" cy="2749429"/>
            <a:chOff x="6474646" y="1212483"/>
            <a:chExt cx="5211920" cy="2749429"/>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2"/>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3"/>
                  <a:stretch>
                    <a:fillRect r="-12308"/>
                  </a:stretch>
                </a:blipFill>
              </p:spPr>
              <p:txBody>
                <a:bodyPr/>
                <a:lstStyle/>
                <a:p>
                  <a:r>
                    <a:rPr lang="en-GB">
                      <a:noFill/>
                    </a:rPr>
                    <a:t> </a:t>
                  </a:r>
                </a:p>
              </p:txBody>
            </p:sp>
          </mc:Fallback>
        </mc:AlternateContent>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4"/>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5"/>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6"/>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8"/>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9"/>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0"/>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1"/>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uppo 5">
            <a:extLst>
              <a:ext uri="{FF2B5EF4-FFF2-40B4-BE49-F238E27FC236}">
                <a16:creationId xmlns:a16="http://schemas.microsoft.com/office/drawing/2014/main" id="{7D7CA8E7-06BE-4B64-BA88-6338AA12B986}"/>
              </a:ext>
            </a:extLst>
          </p:cNvPr>
          <p:cNvGrpSpPr/>
          <p:nvPr/>
        </p:nvGrpSpPr>
        <p:grpSpPr>
          <a:xfrm>
            <a:off x="590093" y="1019173"/>
            <a:ext cx="6390316" cy="5733877"/>
            <a:chOff x="524377" y="1198961"/>
            <a:chExt cx="6390316" cy="5733877"/>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844FF5B-E188-4FC1-B334-F4F3146BCAF0}"/>
                    </a:ext>
                  </a:extLst>
                </p:cNvPr>
                <p:cNvSpPr txBox="1"/>
                <p:nvPr/>
              </p:nvSpPr>
              <p:spPr>
                <a:xfrm>
                  <a:off x="524377" y="1198961"/>
                  <a:ext cx="6390316" cy="57338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 parametric Bayesian model with variables t</a:t>
                  </a:r>
                  <a:r>
                    <a:rPr lang="en-US" sz="1400" b="0" i="0" u="none" strike="noStrike" baseline="0" dirty="0">
                      <a:latin typeface="Times New Roman" panose="02020603050405020304" pitchFamily="18" charset="0"/>
                      <a:cs typeface="Times New Roman" panose="02020603050405020304" pitchFamily="18" charset="0"/>
                    </a:rPr>
                    <a: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endParaRPr lang="en-US" sz="1400" b="0" i="0" u="none" strike="noStrike" baseline="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Likelihoods:</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qArr>
                          </m:e>
                        </m:d>
                      </m:oMath>
                    </m:oMathPara>
                  </a14:m>
                  <a:endParaRPr lang="en-US" sz="1400" dirty="0">
                    <a:solidFill>
                      <a:srgbClr val="FF0000"/>
                    </a:solidFill>
                    <a:latin typeface="Times New Roman" panose="02020603050405020304" pitchFamily="18" charset="0"/>
                    <a:cs typeface="Times New Roman" panose="02020603050405020304" pitchFamily="18" charset="0"/>
                  </a:endParaRPr>
                </a:p>
                <a:p>
                  <a:pPr lvl="0">
                    <a:defRPr/>
                  </a:pPr>
                  <a:endParaRPr lang="en-US" sz="1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lvl="0">
                    <a:defRPr/>
                  </a:pP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where:</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day in which any confinement measure was applied</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endParaRPr lang="en-US" sz="1400" dirty="0">
                    <a:solidFill>
                      <a:srgbClr val="FF000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Priors:</a:t>
                  </a:r>
                </a:p>
                <a:p>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0, 1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(informative),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0.01, 0.01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lvl="0">
                    <a:lnSpc>
                      <a:spcPct val="150000"/>
                    </a:lnSpc>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lnSpc>
                      <a:spcPct val="150000"/>
                    </a:lnSpc>
                    <a:defRPr/>
                  </a:pP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lnSpc>
                      <a:spcPct val="150000"/>
                    </a:lnSpc>
                    <a:defRPr/>
                  </a:pPr>
                  <a:endPar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lvl="0">
                    <a:lnSpc>
                      <a:spcPct val="150000"/>
                    </a:lnSpc>
                    <a:defRPr/>
                  </a:pP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Quanto influenza il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modello</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il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valore</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di </a:t>
                  </a:r>
                  <a14:m>
                    <m:oMath xmlns:m="http://schemas.openxmlformats.org/officeDocument/2006/math">
                      <m:sSub>
                        <m:sSubPr>
                          <m:ctrlPr>
                            <a:rPr kumimoji="0" lang="it-IT"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e.g.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sapendo</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i</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dati</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partire</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dal 29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gennaio</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anziché</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dal 24/02/2020</a:t>
                  </a:r>
                </a:p>
              </p:txBody>
            </p:sp>
          </mc:Choice>
          <mc:Fallback xmlns="">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24377" y="1198961"/>
                  <a:ext cx="6390316" cy="5733877"/>
                </a:xfrm>
                <a:prstGeom prst="rect">
                  <a:avLst/>
                </a:prstGeom>
                <a:blipFill>
                  <a:blip r:embed="rId12"/>
                  <a:stretch>
                    <a:fillRect l="-286" t="-213" r="-954" b="-2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CasellaDiTesto 61">
                  <a:extLst>
                    <a:ext uri="{FF2B5EF4-FFF2-40B4-BE49-F238E27FC236}">
                      <a16:creationId xmlns:a16="http://schemas.microsoft.com/office/drawing/2014/main" id="{300D58B3-084B-46B0-ABBD-3493F372D72E}"/>
                    </a:ext>
                  </a:extLst>
                </p:cNvPr>
                <p:cNvSpPr txBox="1"/>
                <p:nvPr/>
              </p:nvSpPr>
              <p:spPr>
                <a:xfrm>
                  <a:off x="5227858" y="2338244"/>
                  <a:ext cx="109822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dirty="0"/>
                </a:p>
              </p:txBody>
            </p:sp>
          </mc:Choice>
          <mc:Fallback xmlns="">
            <p:sp>
              <p:nvSpPr>
                <p:cNvPr id="62" name="CasellaDiTesto 61">
                  <a:extLst>
                    <a:ext uri="{FF2B5EF4-FFF2-40B4-BE49-F238E27FC236}">
                      <a16:creationId xmlns:a16="http://schemas.microsoft.com/office/drawing/2014/main" id="{300D58B3-084B-46B0-ABBD-3493F372D72E}"/>
                    </a:ext>
                  </a:extLst>
                </p:cNvPr>
                <p:cNvSpPr txBox="1">
                  <a:spLocks noRot="1" noChangeAspect="1" noMove="1" noResize="1" noEditPoints="1" noAdjustHandles="1" noChangeArrowheads="1" noChangeShapeType="1" noTextEdit="1"/>
                </p:cNvSpPr>
                <p:nvPr/>
              </p:nvSpPr>
              <p:spPr>
                <a:xfrm>
                  <a:off x="5227858" y="2338244"/>
                  <a:ext cx="1098222"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D7D5B911-C27E-4410-B113-A9C8380FCFC1}"/>
                    </a:ext>
                  </a:extLst>
                </p:cNvPr>
                <p:cNvSpPr txBox="1"/>
                <p:nvPr/>
              </p:nvSpPr>
              <p:spPr>
                <a:xfrm>
                  <a:off x="5221846" y="2578418"/>
                  <a:ext cx="74943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4" name="CasellaDiTesto 63">
                  <a:extLst>
                    <a:ext uri="{FF2B5EF4-FFF2-40B4-BE49-F238E27FC236}">
                      <a16:creationId xmlns:a16="http://schemas.microsoft.com/office/drawing/2014/main" id="{D7D5B911-C27E-4410-B113-A9C8380FCFC1}"/>
                    </a:ext>
                  </a:extLst>
                </p:cNvPr>
                <p:cNvSpPr txBox="1">
                  <a:spLocks noRot="1" noChangeAspect="1" noMove="1" noResize="1" noEditPoints="1" noAdjustHandles="1" noChangeArrowheads="1" noChangeShapeType="1" noTextEdit="1"/>
                </p:cNvSpPr>
                <p:nvPr/>
              </p:nvSpPr>
              <p:spPr>
                <a:xfrm>
                  <a:off x="5221846" y="2578418"/>
                  <a:ext cx="749430"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CasellaDiTesto 65">
                  <a:extLst>
                    <a:ext uri="{FF2B5EF4-FFF2-40B4-BE49-F238E27FC236}">
                      <a16:creationId xmlns:a16="http://schemas.microsoft.com/office/drawing/2014/main" id="{0E39DD84-DFED-4797-BD2C-A7EE9306017C}"/>
                    </a:ext>
                  </a:extLst>
                </p:cNvPr>
                <p:cNvSpPr txBox="1"/>
                <p:nvPr/>
              </p:nvSpPr>
              <p:spPr>
                <a:xfrm>
                  <a:off x="5232801" y="2851930"/>
                  <a:ext cx="824845" cy="327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6" name="CasellaDiTesto 65">
                  <a:extLst>
                    <a:ext uri="{FF2B5EF4-FFF2-40B4-BE49-F238E27FC236}">
                      <a16:creationId xmlns:a16="http://schemas.microsoft.com/office/drawing/2014/main" id="{0E39DD84-DFED-4797-BD2C-A7EE9306017C}"/>
                    </a:ext>
                  </a:extLst>
                </p:cNvPr>
                <p:cNvSpPr txBox="1">
                  <a:spLocks noRot="1" noChangeAspect="1" noMove="1" noResize="1" noEditPoints="1" noAdjustHandles="1" noChangeArrowheads="1" noChangeShapeType="1" noTextEdit="1"/>
                </p:cNvSpPr>
                <p:nvPr/>
              </p:nvSpPr>
              <p:spPr>
                <a:xfrm>
                  <a:off x="5232801" y="2851930"/>
                  <a:ext cx="824845" cy="327397"/>
                </a:xfrm>
                <a:prstGeom prst="rect">
                  <a:avLst/>
                </a:prstGeom>
                <a:blipFill>
                  <a:blip r:embed="rId15"/>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2185305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2BFAF89-63A9-4F99-AB5A-1142D558A20C}"/>
                  </a:ext>
                </a:extLst>
              </p:cNvPr>
              <p:cNvSpPr txBox="1"/>
              <p:nvPr/>
            </p:nvSpPr>
            <p:spPr>
              <a:xfrm>
                <a:off x="736876" y="981343"/>
                <a:ext cx="10718247" cy="5541645"/>
              </a:xfrm>
              <a:prstGeom prst="rect">
                <a:avLst/>
              </a:prstGeom>
              <a:noFill/>
            </p:spPr>
            <p:txBody>
              <a:bodyPr wrap="square" rtlCol="0">
                <a:spAutoFit/>
              </a:bodyPr>
              <a:lstStyle/>
              <a:p>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a set of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bar>
                      <m:bar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bar>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a:t>
                </a:r>
                <a:r>
                  <a:rPr lang="en-GB" sz="1400" dirty="0">
                    <a:latin typeface="Times New Roman" panose="02020603050405020304" pitchFamily="18" charset="0"/>
                    <a:cs typeface="Times New Roman" panose="02020603050405020304" pitchFamily="18" charset="0"/>
                  </a:rPr>
                  <a:t>he main aim of Gibbs sampling is to sample the posterior probability distribution. According to the Bayes' rule, the latter can be written </a:t>
                </a:r>
                <a:r>
                  <a:rPr lang="it-IT" sz="1400" dirty="0">
                    <a:latin typeface="Times New Roman" panose="02020603050405020304" pitchFamily="18" charset="0"/>
                    <a:cs typeface="Times New Roman" panose="02020603050405020304" pitchFamily="18" charset="0"/>
                  </a:rPr>
                  <a:t>as:</a:t>
                </a:r>
              </a:p>
              <a:p>
                <a:endParaRPr lang="it-IT" sz="1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 </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oMath>
                  </m:oMathPara>
                </a14:m>
                <a:endParaRPr lang="en-US" sz="1400" dirty="0">
                  <a:latin typeface="Times New Roman" panose="02020603050405020304" pitchFamily="18" charset="0"/>
                  <a:cs typeface="Times New Roman" panose="02020603050405020304" pitchFamily="18" charset="0"/>
                </a:endParaRPr>
              </a:p>
              <a:p>
                <a:pPr algn="ctr"/>
                <a:r>
                  <a:rPr lang="it-IT" sz="1400" dirty="0">
                    <a:cs typeface="Times New Roman" panose="02020603050405020304" pitchFamily="18" charset="0"/>
                  </a:rPr>
                  <a:t>(</a:t>
                </a:r>
                <a:r>
                  <a:rPr lang="it-IT" sz="1400" i="1" dirty="0">
                    <a:latin typeface="Times New Roman" panose="02020603050405020304" pitchFamily="18" charset="0"/>
                    <a:cs typeface="Times New Roman" panose="02020603050405020304" pitchFamily="18" charset="0"/>
                  </a:rPr>
                  <a:t>Full conditional</a:t>
                </a:r>
                <a:r>
                  <a:rPr lang="it-IT" sz="1400"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 </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f>
                      <m:fPr>
                        <m:ctrlPr>
                          <a:rPr lang="it-IT" sz="1400" b="0" i="1" smtClean="0">
                            <a:latin typeface="Cambria Math" panose="02040503050406030204" pitchFamily="18" charset="0"/>
                            <a:cs typeface="Times New Roman" panose="02020603050405020304" pitchFamily="18" charset="0"/>
                          </a:rPr>
                        </m:ctrlPr>
                      </m:fPr>
                      <m:num>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num>
                      <m:den>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den>
                    </m:f>
                    <m:r>
                      <a:rPr lang="it-IT"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oMath>
                </a14:m>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The algorithm samples from the posterior probability distribution based on the formulae of the full conditionals. The algorithm consists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(0)</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i.e. sample from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en-GB" dirty="0">
                    <a:latin typeface="Times New Roman" panose="02020603050405020304" pitchFamily="18" charset="0"/>
                    <a:ea typeface="Cambria Math" panose="02040503050406030204" pitchFamily="18" charset="0"/>
                    <a:cs typeface="Times New Roman" panose="02020603050405020304" pitchFamily="18" charset="0"/>
                  </a:rPr>
                  <a:t>⋮</a:t>
                </a: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it-IT"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all the previously updated values;</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(1)</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(1)</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𝑡</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a:t>
                </a:r>
                <a14:m>
                  <m:oMath xmlns:m="http://schemas.openxmlformats.org/officeDocument/2006/math">
                    <m:sSup>
                      <m:sSupPr>
                        <m:ctrlP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𝑡</m:t>
                        </m:r>
                      </m:e>
                      <m: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sup>
                    </m:s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𝑀</m:t>
                    </m:r>
                  </m:oMath>
                </a14:m>
                <a:r>
                  <a:rPr lang="en-GB" sz="1400" noProof="1">
                    <a:latin typeface="Times New Roman" panose="02020603050405020304" pitchFamily="18" charset="0"/>
                    <a:ea typeface="Cambria Math" panose="02040503050406030204" pitchFamily="18" charset="0"/>
                    <a:cs typeface="Times New Roman" panose="02020603050405020304" pitchFamily="18" charset="0"/>
                  </a:rPr>
                  <a:t> steps.</a:t>
                </a:r>
              </a:p>
              <a:p>
                <a:pPr marL="342900" indent="-342900" algn="just">
                  <a:buAutoNum type="arabicPeriod" startAt="4"/>
                </a:pPr>
                <a:endParaRPr lang="en-GB" sz="1400" noProof="1">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endParaRPr lang="en-GB" sz="14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400" noProof="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Add model’s distribution. p(a|b,c) = p(c|a,b) * p(a)</a:t>
                </a:r>
                <a:endParaRPr lang="en-US" sz="14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736876" y="981343"/>
                <a:ext cx="10718247" cy="5541645"/>
              </a:xfrm>
              <a:prstGeom prst="rect">
                <a:avLst/>
              </a:prstGeom>
              <a:blipFill>
                <a:blip r:embed="rId2"/>
                <a:stretch>
                  <a:fillRect l="-171" t="-220" r="-398" b="-110"/>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(first wave Italy)</a:t>
            </a:r>
          </a:p>
        </p:txBody>
      </p:sp>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925085690"/>
                  </p:ext>
                </p:extLst>
              </p:nvPr>
            </p:nvGraphicFramePr>
            <p:xfrm>
              <a:off x="6390804" y="20746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0.242±0.002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925085690"/>
                  </p:ext>
                </p:extLst>
              </p:nvPr>
            </p:nvGraphicFramePr>
            <p:xfrm>
              <a:off x="6390804" y="20746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11757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1175706"/>
              </a:xfrm>
              <a:prstGeom prst="rect">
                <a:avLst/>
              </a:prstGeom>
              <a:blipFill>
                <a:blip r:embed="rId3"/>
                <a:stretch>
                  <a:fillRect l="-326" t="-518" b="-4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7" y="2074647"/>
                <a:ext cx="2172927"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chains mixed</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noProof="1">
                    <a:solidFill>
                      <a:prstClr val="black"/>
                    </a:solidFill>
                    <a:latin typeface="Times New Roman" panose="02020603050405020304" pitchFamily="18" charset="0"/>
                    <a:cs typeface="Times New Roman" panose="02020603050405020304" pitchFamily="18" charset="0"/>
                  </a:rPr>
                  <a:t>    </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7" y="2074647"/>
                <a:ext cx="2172927" cy="3564437"/>
              </a:xfrm>
              <a:prstGeom prst="rect">
                <a:avLst/>
              </a:prstGeom>
              <a:blipFill>
                <a:blip r:embed="rId4"/>
                <a:stretch>
                  <a:fillRect l="-843" b="-855"/>
                </a:stretch>
              </a:blipFill>
            </p:spPr>
            <p:txBody>
              <a:bodyPr/>
              <a:lstStyle/>
              <a:p>
                <a:r>
                  <a:rPr lang="en-GB">
                    <a:noFill/>
                  </a:rPr>
                  <a:t> </a:t>
                </a:r>
              </a:p>
            </p:txBody>
          </p:sp>
        </mc:Fallback>
      </mc:AlternateContent>
      <p:pic>
        <p:nvPicPr>
          <p:cNvPr id="4" name="Immagine 3">
            <a:extLst>
              <a:ext uri="{FF2B5EF4-FFF2-40B4-BE49-F238E27FC236}">
                <a16:creationId xmlns:a16="http://schemas.microsoft.com/office/drawing/2014/main" id="{61E64172-F5D3-475D-BEF1-2869BF7BE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375EEC1E-AF82-4A36-B45D-C82AE8FCCB88}"/>
                  </a:ext>
                </a:extLst>
              </p:cNvPr>
              <p:cNvSpPr txBox="1"/>
              <p:nvPr/>
            </p:nvSpPr>
            <p:spPr>
              <a:xfrm>
                <a:off x="6390804" y="5707625"/>
                <a:ext cx="560009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running the code several 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 minute</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re-estimated values are always very similar.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demonstrates that the produced Markov chain is indeed </a:t>
                </a: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ergodic</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375EEC1E-AF82-4A36-B45D-C82AE8FCCB88}"/>
                  </a:ext>
                </a:extLst>
              </p:cNvPr>
              <p:cNvSpPr txBox="1">
                <a:spLocks noRot="1" noChangeAspect="1" noMove="1" noResize="1" noEditPoints="1" noAdjustHandles="1" noChangeArrowheads="1" noChangeShapeType="1" noTextEdit="1"/>
              </p:cNvSpPr>
              <p:nvPr/>
            </p:nvSpPr>
            <p:spPr>
              <a:xfrm>
                <a:off x="6390804" y="5707625"/>
                <a:ext cx="5600090" cy="738664"/>
              </a:xfrm>
              <a:prstGeom prst="rect">
                <a:avLst/>
              </a:prstGeom>
              <a:blipFill>
                <a:blip r:embed="rId6"/>
                <a:stretch>
                  <a:fillRect l="-326" t="-826" b="-8264"/>
                </a:stretch>
              </a:blipFill>
            </p:spPr>
            <p:txBody>
              <a:bodyPr/>
              <a:lstStyle/>
              <a:p>
                <a:r>
                  <a:rPr lang="en-GB">
                    <a:noFill/>
                  </a:rPr>
                  <a:t> </a:t>
                </a:r>
              </a:p>
            </p:txBody>
          </p:sp>
        </mc:Fallback>
      </mc:AlternateContent>
    </p:spTree>
    <p:extLst>
      <p:ext uri="{BB962C8B-B14F-4D97-AF65-F5344CB8AC3E}">
        <p14:creationId xmlns:p14="http://schemas.microsoft.com/office/powerpoint/2010/main" val="277518830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2.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6826</TotalTime>
  <Words>2405</Words>
  <Application>Microsoft Office PowerPoint</Application>
  <PresentationFormat>Widescreen</PresentationFormat>
  <Paragraphs>451</Paragraphs>
  <Slides>24</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24</vt:i4>
      </vt:variant>
    </vt:vector>
  </HeadingPairs>
  <TitlesOfParts>
    <vt:vector size="31" baseType="lpstr">
      <vt:lpstr>Amasis MT Pro</vt:lpstr>
      <vt:lpstr>Arial</vt:lpstr>
      <vt:lpstr>Calibri</vt:lpstr>
      <vt:lpstr>Calibri Light</vt:lpstr>
      <vt:lpstr>Cambria Math</vt:lpstr>
      <vt:lpstr>Times New Roman</vt:lpstr>
      <vt:lpstr>Tema di Office</vt:lpstr>
      <vt:lpstr>Probabilistic forecasting of Italy’s COVID-19 data</vt:lpstr>
      <vt:lpstr>Outline</vt:lpstr>
      <vt:lpstr>SCIR: SIR model with confinement</vt:lpstr>
      <vt:lpstr>Presentazione standard di PowerPoint</vt:lpstr>
      <vt:lpstr>Presentazione standard di PowerPoint</vt:lpstr>
      <vt:lpstr>Data description</vt:lpstr>
      <vt:lpstr>Bayesian parametric model</vt:lpstr>
      <vt:lpstr>Gibbs sampler algorithm</vt:lpstr>
      <vt:lpstr>Fit results: before peak (first wave Italy)</vt:lpstr>
      <vt:lpstr>Fit results: before peak (first wave Italy)</vt:lpstr>
      <vt:lpstr>Fit results: until peak (first wave Italy) </vt:lpstr>
      <vt:lpstr>Fit results: until peak (first wave Italy) </vt:lpstr>
      <vt:lpstr>Fit results: (second wave Italy)</vt:lpstr>
      <vt:lpstr>Fit results: (second wave Italy)</vt:lpstr>
      <vt:lpstr>Results: first wave on other countries (Spain)</vt:lpstr>
      <vt:lpstr>Results: first wave on other countries (Spain)</vt:lpstr>
      <vt:lpstr>Conclusion</vt:lpstr>
      <vt:lpstr>References</vt:lpstr>
      <vt:lpstr>Presentazione standard di PowerPoint</vt:lpstr>
      <vt:lpstr>Fit results: before peak (2° wave Italy)</vt:lpstr>
      <vt:lpstr>Fit results: until peak (2° wave Italy) </vt:lpstr>
      <vt:lpstr>Results: first wave on other countries (Spain)</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279</cp:revision>
  <dcterms:created xsi:type="dcterms:W3CDTF">2020-08-28T16:59:16Z</dcterms:created>
  <dcterms:modified xsi:type="dcterms:W3CDTF">2021-09-05T13:40:17Z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